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wmf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9"/>
  </p:notesMasterIdLst>
  <p:handoutMasterIdLst>
    <p:handoutMasterId r:id="rId30"/>
  </p:handoutMasterIdLst>
  <p:sldIdLst>
    <p:sldId id="314" r:id="rId2"/>
    <p:sldId id="358" r:id="rId3"/>
    <p:sldId id="315" r:id="rId4"/>
    <p:sldId id="336" r:id="rId5"/>
    <p:sldId id="349" r:id="rId6"/>
    <p:sldId id="360" r:id="rId7"/>
    <p:sldId id="359" r:id="rId8"/>
    <p:sldId id="364" r:id="rId9"/>
    <p:sldId id="375" r:id="rId10"/>
    <p:sldId id="376" r:id="rId11"/>
    <p:sldId id="367" r:id="rId12"/>
    <p:sldId id="343" r:id="rId13"/>
    <p:sldId id="369" r:id="rId14"/>
    <p:sldId id="371" r:id="rId15"/>
    <p:sldId id="370" r:id="rId16"/>
    <p:sldId id="373" r:id="rId17"/>
    <p:sldId id="379" r:id="rId18"/>
    <p:sldId id="377" r:id="rId19"/>
    <p:sldId id="380" r:id="rId20"/>
    <p:sldId id="368" r:id="rId21"/>
    <p:sldId id="372" r:id="rId22"/>
    <p:sldId id="365" r:id="rId23"/>
    <p:sldId id="381" r:id="rId24"/>
    <p:sldId id="366" r:id="rId25"/>
    <p:sldId id="356" r:id="rId26"/>
    <p:sldId id="357" r:id="rId27"/>
    <p:sldId id="382" r:id="rId28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DDDDDD"/>
    <a:srgbClr val="00FF00"/>
    <a:srgbClr val="FFFF00"/>
    <a:srgbClr val="800000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55" autoAdjust="0"/>
    <p:restoredTop sz="94660"/>
  </p:normalViewPr>
  <p:slideViewPr>
    <p:cSldViewPr>
      <p:cViewPr>
        <p:scale>
          <a:sx n="66" d="100"/>
          <a:sy n="66" d="100"/>
        </p:scale>
        <p:origin x="-67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934"/>
    </p:cViewPr>
  </p:sorterViewPr>
  <p:gridSpacing cx="78028800" cy="780288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13" Type="http://schemas.openxmlformats.org/officeDocument/2006/relationships/slide" Target="slides/slide12.xml" />
  <Relationship Id="rId18" Type="http://schemas.openxmlformats.org/officeDocument/2006/relationships/slide" Target="slides/slide17.xml" />
  <Relationship Id="rId26" Type="http://schemas.openxmlformats.org/officeDocument/2006/relationships/slide" Target="slides/slide25.xml" />
  <Relationship Id="rId3" Type="http://schemas.openxmlformats.org/officeDocument/2006/relationships/slide" Target="slides/slide2.xml" />
  <Relationship Id="rId21" Type="http://schemas.openxmlformats.org/officeDocument/2006/relationships/slide" Target="slides/slide20.xml" />
  <Relationship Id="rId34" Type="http://schemas.openxmlformats.org/officeDocument/2006/relationships/tableStyles" Target="tableStyles.xml" />
  <Relationship Id="rId7" Type="http://schemas.openxmlformats.org/officeDocument/2006/relationships/slide" Target="slides/slide6.xml" />
  <Relationship Id="rId12" Type="http://schemas.openxmlformats.org/officeDocument/2006/relationships/slide" Target="slides/slide11.xml" />
  <Relationship Id="rId17" Type="http://schemas.openxmlformats.org/officeDocument/2006/relationships/slide" Target="slides/slide16.xml" />
  <Relationship Id="rId25" Type="http://schemas.openxmlformats.org/officeDocument/2006/relationships/slide" Target="slides/slide24.xml" />
  <Relationship Id="rId33" Type="http://schemas.openxmlformats.org/officeDocument/2006/relationships/theme" Target="theme/theme1.xml" />
  <Relationship Id="rId2" Type="http://schemas.openxmlformats.org/officeDocument/2006/relationships/slide" Target="slides/slide1.xml" />
  <Relationship Id="rId16" Type="http://schemas.openxmlformats.org/officeDocument/2006/relationships/slide" Target="slides/slide15.xml" />
  <Relationship Id="rId20" Type="http://schemas.openxmlformats.org/officeDocument/2006/relationships/slide" Target="slides/slide19.xml" />
  <Relationship Id="rId29" Type="http://schemas.openxmlformats.org/officeDocument/2006/relationships/notesMaster" Target="notesMasters/notesMaster1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slide" Target="slides/slide10.xml" />
  <Relationship Id="rId24" Type="http://schemas.openxmlformats.org/officeDocument/2006/relationships/slide" Target="slides/slide23.xml" />
  <Relationship Id="rId32" Type="http://schemas.openxmlformats.org/officeDocument/2006/relationships/viewProps" Target="viewProps.xml" />
  <Relationship Id="rId5" Type="http://schemas.openxmlformats.org/officeDocument/2006/relationships/slide" Target="slides/slide4.xml" />
  <Relationship Id="rId15" Type="http://schemas.openxmlformats.org/officeDocument/2006/relationships/slide" Target="slides/slide14.xml" />
  <Relationship Id="rId23" Type="http://schemas.openxmlformats.org/officeDocument/2006/relationships/slide" Target="slides/slide22.xml" />
  <Relationship Id="rId28" Type="http://schemas.openxmlformats.org/officeDocument/2006/relationships/slide" Target="slides/slide27.xml" />
  <Relationship Id="rId10" Type="http://schemas.openxmlformats.org/officeDocument/2006/relationships/slide" Target="slides/slide9.xml" />
  <Relationship Id="rId19" Type="http://schemas.openxmlformats.org/officeDocument/2006/relationships/slide" Target="slides/slide18.xml" />
  <Relationship Id="rId31" Type="http://schemas.openxmlformats.org/officeDocument/2006/relationships/presProps" Target="presProps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slide" Target="slides/slide13.xml" />
  <Relationship Id="rId22" Type="http://schemas.openxmlformats.org/officeDocument/2006/relationships/slide" Target="slides/slide21.xml" />
  <Relationship Id="rId27" Type="http://schemas.openxmlformats.org/officeDocument/2006/relationships/slide" Target="slides/slide26.xml" />
  <Relationship Id="rId30" Type="http://schemas.openxmlformats.org/officeDocument/2006/relationships/handoutMaster" Target="handoutMasters/handoutMaster1.xml" />
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46" tIns="43073" rIns="86146" bIns="43073" numCol="1" anchor="t" anchorCtr="0" compatLnSpc="1">
            <a:prstTxWarp prst="textNoShape">
              <a:avLst/>
            </a:prstTxWarp>
          </a:bodyPr>
          <a:lstStyle>
            <a:lvl1pPr defTabSz="862013">
              <a:defRPr sz="1100"/>
            </a:lvl1pPr>
          </a:lstStyle>
          <a:p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46" tIns="43073" rIns="86146" bIns="43073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46" tIns="43073" rIns="86146" bIns="43073" numCol="1" anchor="b" anchorCtr="0" compatLnSpc="1">
            <a:prstTxWarp prst="textNoShape">
              <a:avLst/>
            </a:prstTxWarp>
          </a:bodyPr>
          <a:lstStyle>
            <a:lvl1pPr defTabSz="862013">
              <a:defRPr sz="1100"/>
            </a:lvl1pPr>
          </a:lstStyle>
          <a:p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46" tIns="43073" rIns="86146" bIns="43073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B563EBF2-E95A-4808-9A0B-1225FD9B8F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3238"/>
            <a:ext cx="54864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BC0923-A3CF-4489-9AE5-D999A0AD4E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A4141D6-8653-43A8-BACF-877013471D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258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FBF85-916B-495C-B1DE-CA474185FF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FC85E-5968-46A9-8294-80AF2105DC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159FE6F8-93B6-41BF-8E3D-202F61D2FB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543E193A-3E1C-45D5-90A8-DCD78A407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4979F-A812-4A09-ADD6-D4AA9346EF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1B5CC-3943-4243-BB04-D0A223D02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520C9-5512-4095-BF08-BFD242462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EDA98-156C-4110-9A8B-72E039EA10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DDD45-3955-4E84-AC27-7DF7A00483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ADA4A-489A-48F0-8E22-2581E69A69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5171C-8024-4BAD-BD0E-584440AA17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FB946-1573-443E-A22A-0E00EBFC73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155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151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B662CFFB-8E2D-47FA-B10E-6A285BACE6D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 advTm="0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 sz="2400">
          <a:solidFill>
            <a:schemeClr val="folHlink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folHlink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 sz="2000">
          <a:solidFill>
            <a:schemeClr val="folHlink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folHlink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folHlink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folHlink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folHlink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_rels/slide1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9.xml.rels>&#65279;<?xml version="1.0" encoding="UTF-8" standalone="yes"?>
<Relationships xmlns="http://schemas.openxmlformats.org/package/2006/relationships">
  <Relationship Id="rId3" Type="http://schemas.openxmlformats.org/officeDocument/2006/relationships/oleObject" Target="../embeddings/Microsoft_Office_Excel_97-2003_Worksheet1.xls" />
  <Relationship Id="rId2" Type="http://schemas.openxmlformats.org/officeDocument/2006/relationships/slideLayout" Target="../slideLayouts/slideLayout2.xml" />
  <Relationship Id="rId1" Type="http://schemas.openxmlformats.org/officeDocument/2006/relationships/vmlDrawing" Target="../drawings/vmlDrawing1.vml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_rels/slide20.xml.rels>&#65279;<?xml version="1.0" encoding="UTF-8" standalone="yes"?>
<Relationships xmlns="http://schemas.openxmlformats.org/package/2006/relationships">
  <Relationship Id="rId3" Type="http://schemas.openxmlformats.org/officeDocument/2006/relationships/oleObject" Target="../embeddings/Microsoft_Office_Excel_Chart2.xls" />
  <Relationship Id="rId2" Type="http://schemas.openxmlformats.org/officeDocument/2006/relationships/slideLayout" Target="../slideLayouts/slideLayout2.xml" />
  <Relationship Id="rId1" Type="http://schemas.openxmlformats.org/officeDocument/2006/relationships/vmlDrawing" Target="../drawings/vmlDrawing2.vml" />
</Relationships>
</file>

<file path=ppt/slides/_rels/slide2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_rels/slide2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2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_rels/slide2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3.xml" />
</Relationships>
</file>

<file path=ppt/slides/_rels/slide2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3.xml" />
</Relationships>
</file>

<file path=ppt/slides/_rels/slide2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4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4.xml" />
</Relationships>
</file>

<file path=ppt/slides/_rels/slide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8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D208F-75E0-4AF1-87EE-D0F2310E8515}" type="slidenum">
              <a:rPr lang="en-US"/>
              <a:pPr/>
              <a:t>1</a:t>
            </a:fld>
            <a:endParaRPr lang="en-US"/>
          </a:p>
        </p:txBody>
      </p:sp>
      <p:pic>
        <p:nvPicPr>
          <p:cNvPr id="181250" name="Picture 2" descr="seal3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5575300"/>
            <a:ext cx="1219200" cy="1054100"/>
          </a:xfrm>
          <a:noFill/>
          <a:ln/>
        </p:spPr>
      </p:pic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381000" y="5729288"/>
            <a:ext cx="9144000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23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aska" pitchFamily="34" charset="0"/>
              </a:rPr>
              <a:t>Texas Military Preparedness Commission</a:t>
            </a: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2209800" y="6248400"/>
            <a:ext cx="4267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>
                <a:solidFill>
                  <a:srgbClr val="800000"/>
                </a:solidFill>
                <a:latin typeface="Alaska" pitchFamily="34" charset="0"/>
              </a:rPr>
              <a:t>Office of the Governor</a:t>
            </a:r>
          </a:p>
        </p:txBody>
      </p:sp>
      <p:sp>
        <p:nvSpPr>
          <p:cNvPr id="181254" name="Text Box 6"/>
          <p:cNvSpPr txBox="1">
            <a:spLocks noChangeArrowheads="1"/>
          </p:cNvSpPr>
          <p:nvPr/>
        </p:nvSpPr>
        <p:spPr bwMode="auto">
          <a:xfrm>
            <a:off x="533400" y="2193925"/>
            <a:ext cx="7772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800000"/>
                </a:solidFill>
                <a:latin typeface="Britannic Bold" pitchFamily="34" charset="0"/>
              </a:rPr>
              <a:t>Texas Military Preparedness Commission </a:t>
            </a:r>
          </a:p>
          <a:p>
            <a:pPr algn="ctr"/>
            <a:r>
              <a:rPr lang="en-US" sz="2800" b="1">
                <a:solidFill>
                  <a:srgbClr val="800000"/>
                </a:solidFill>
                <a:latin typeface="Britannic Bold" pitchFamily="34" charset="0"/>
              </a:rPr>
              <a:t>Revolving Loan Fund</a:t>
            </a:r>
            <a:r>
              <a:rPr lang="en-US" sz="4400" b="1">
                <a:solidFill>
                  <a:srgbClr val="800000"/>
                </a:solidFill>
                <a:latin typeface="Britannic Bold" pitchFamily="34" charset="0"/>
              </a:rPr>
              <a:t> </a:t>
            </a:r>
          </a:p>
          <a:p>
            <a:pPr algn="ctr"/>
            <a:r>
              <a:rPr lang="en-US" sz="1600" b="1">
                <a:solidFill>
                  <a:srgbClr val="800000"/>
                </a:solidFill>
                <a:latin typeface="Britannic Bold" pitchFamily="34" charset="0"/>
              </a:rPr>
              <a:t>23 February 2006 </a:t>
            </a:r>
            <a:r>
              <a:rPr lang="en-US" sz="3200" b="1">
                <a:solidFill>
                  <a:srgbClr val="800000"/>
                </a:solidFill>
                <a:latin typeface="Britannic Bold" pitchFamily="34" charset="0"/>
              </a:rPr>
              <a:t> 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4B21-3DCA-4B66-8696-B102144A85B9}" type="slidenum">
              <a:rPr lang="en-US"/>
              <a:pPr/>
              <a:t>10</a:t>
            </a:fld>
            <a:endParaRPr 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 Mechanics</a:t>
            </a:r>
          </a:p>
        </p:txBody>
      </p:sp>
      <p:sp>
        <p:nvSpPr>
          <p:cNvPr id="290819" name="Oval 3"/>
          <p:cNvSpPr>
            <a:spLocks noChangeArrowheads="1"/>
          </p:cNvSpPr>
          <p:nvPr/>
        </p:nvSpPr>
        <p:spPr bwMode="auto">
          <a:xfrm>
            <a:off x="685800" y="2057400"/>
            <a:ext cx="1447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Britannic Bold" pitchFamily="34" charset="0"/>
              </a:rPr>
              <a:t>INVESTORS</a:t>
            </a:r>
          </a:p>
        </p:txBody>
      </p:sp>
      <p:sp>
        <p:nvSpPr>
          <p:cNvPr id="290820" name="Oval 4"/>
          <p:cNvSpPr>
            <a:spLocks noChangeArrowheads="1"/>
          </p:cNvSpPr>
          <p:nvPr/>
        </p:nvSpPr>
        <p:spPr bwMode="auto">
          <a:xfrm>
            <a:off x="6096000" y="3429000"/>
            <a:ext cx="1447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Britannic Bold" pitchFamily="34" charset="0"/>
              </a:rPr>
              <a:t>TMPC</a:t>
            </a:r>
          </a:p>
        </p:txBody>
      </p:sp>
      <p:sp>
        <p:nvSpPr>
          <p:cNvPr id="290821" name="Oval 5"/>
          <p:cNvSpPr>
            <a:spLocks noChangeArrowheads="1"/>
          </p:cNvSpPr>
          <p:nvPr/>
        </p:nvSpPr>
        <p:spPr bwMode="auto">
          <a:xfrm>
            <a:off x="3505200" y="2667000"/>
            <a:ext cx="1447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Britannic Bold" pitchFamily="34" charset="0"/>
              </a:rPr>
              <a:t>TPFA</a:t>
            </a:r>
          </a:p>
        </p:txBody>
      </p:sp>
      <p:sp>
        <p:nvSpPr>
          <p:cNvPr id="290822" name="Oval 6"/>
          <p:cNvSpPr>
            <a:spLocks noChangeArrowheads="1"/>
          </p:cNvSpPr>
          <p:nvPr/>
        </p:nvSpPr>
        <p:spPr bwMode="auto">
          <a:xfrm>
            <a:off x="1143000" y="5105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latin typeface="Britannic Bold" pitchFamily="34" charset="0"/>
              </a:rPr>
              <a:t>A</a:t>
            </a:r>
          </a:p>
        </p:txBody>
      </p:sp>
      <p:sp>
        <p:nvSpPr>
          <p:cNvPr id="290823" name="Oval 7"/>
          <p:cNvSpPr>
            <a:spLocks noChangeArrowheads="1"/>
          </p:cNvSpPr>
          <p:nvPr/>
        </p:nvSpPr>
        <p:spPr bwMode="auto">
          <a:xfrm>
            <a:off x="2971800" y="5105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latin typeface="Britannic Bold" pitchFamily="34" charset="0"/>
              </a:rPr>
              <a:t>B</a:t>
            </a:r>
          </a:p>
        </p:txBody>
      </p:sp>
      <p:sp>
        <p:nvSpPr>
          <p:cNvPr id="290824" name="Oval 8"/>
          <p:cNvSpPr>
            <a:spLocks noChangeArrowheads="1"/>
          </p:cNvSpPr>
          <p:nvPr/>
        </p:nvSpPr>
        <p:spPr bwMode="auto">
          <a:xfrm>
            <a:off x="4800600" y="5105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latin typeface="Britannic Bold" pitchFamily="34" charset="0"/>
              </a:rPr>
              <a:t>C</a:t>
            </a:r>
          </a:p>
        </p:txBody>
      </p:sp>
      <p:sp>
        <p:nvSpPr>
          <p:cNvPr id="290825" name="Oval 9"/>
          <p:cNvSpPr>
            <a:spLocks noChangeArrowheads="1"/>
          </p:cNvSpPr>
          <p:nvPr/>
        </p:nvSpPr>
        <p:spPr bwMode="auto">
          <a:xfrm>
            <a:off x="6629400" y="5105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latin typeface="Britannic Bold" pitchFamily="34" charset="0"/>
              </a:rPr>
              <a:t>D</a:t>
            </a:r>
          </a:p>
        </p:txBody>
      </p:sp>
      <p:sp>
        <p:nvSpPr>
          <p:cNvPr id="290826" name="Line 10"/>
          <p:cNvSpPr>
            <a:spLocks noChangeShapeType="1"/>
          </p:cNvSpPr>
          <p:nvPr/>
        </p:nvSpPr>
        <p:spPr bwMode="auto">
          <a:xfrm>
            <a:off x="2133600" y="2514600"/>
            <a:ext cx="14478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827" name="Line 11"/>
          <p:cNvSpPr>
            <a:spLocks noChangeShapeType="1"/>
          </p:cNvSpPr>
          <p:nvPr/>
        </p:nvSpPr>
        <p:spPr bwMode="auto">
          <a:xfrm>
            <a:off x="4953000" y="3200400"/>
            <a:ext cx="12954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828" name="Line 12"/>
          <p:cNvSpPr>
            <a:spLocks noChangeShapeType="1"/>
          </p:cNvSpPr>
          <p:nvPr/>
        </p:nvSpPr>
        <p:spPr bwMode="auto">
          <a:xfrm flipH="1">
            <a:off x="5410200" y="4343400"/>
            <a:ext cx="144780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829" name="Line 13"/>
          <p:cNvSpPr>
            <a:spLocks noChangeShapeType="1"/>
          </p:cNvSpPr>
          <p:nvPr/>
        </p:nvSpPr>
        <p:spPr bwMode="auto">
          <a:xfrm>
            <a:off x="6781800" y="4343400"/>
            <a:ext cx="30480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830" name="Line 14"/>
          <p:cNvSpPr>
            <a:spLocks noChangeShapeType="1"/>
          </p:cNvSpPr>
          <p:nvPr/>
        </p:nvSpPr>
        <p:spPr bwMode="auto">
          <a:xfrm flipH="1">
            <a:off x="3733800" y="4343400"/>
            <a:ext cx="3048000" cy="914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831" name="Line 15"/>
          <p:cNvSpPr>
            <a:spLocks noChangeShapeType="1"/>
          </p:cNvSpPr>
          <p:nvPr/>
        </p:nvSpPr>
        <p:spPr bwMode="auto">
          <a:xfrm flipH="1">
            <a:off x="1905000" y="4343400"/>
            <a:ext cx="4876800" cy="914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832" name="Text Box 16"/>
          <p:cNvSpPr txBox="1">
            <a:spLocks noChangeArrowheads="1"/>
          </p:cNvSpPr>
          <p:nvPr/>
        </p:nvSpPr>
        <p:spPr bwMode="auto">
          <a:xfrm>
            <a:off x="2422525" y="2373313"/>
            <a:ext cx="1200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Britannic Bold" pitchFamily="34" charset="0"/>
              </a:rPr>
              <a:t>Debt Service</a:t>
            </a:r>
          </a:p>
        </p:txBody>
      </p:sp>
      <p:sp>
        <p:nvSpPr>
          <p:cNvPr id="290833" name="Text Box 17"/>
          <p:cNvSpPr txBox="1">
            <a:spLocks noChangeArrowheads="1"/>
          </p:cNvSpPr>
          <p:nvPr/>
        </p:nvSpPr>
        <p:spPr bwMode="auto">
          <a:xfrm>
            <a:off x="5241925" y="2982913"/>
            <a:ext cx="1416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Britannic Bold" pitchFamily="34" charset="0"/>
              </a:rPr>
              <a:t>Loan Payments</a:t>
            </a:r>
          </a:p>
        </p:txBody>
      </p:sp>
      <p:sp>
        <p:nvSpPr>
          <p:cNvPr id="290834" name="Text Box 18"/>
          <p:cNvSpPr txBox="1">
            <a:spLocks noChangeArrowheads="1"/>
          </p:cNvSpPr>
          <p:nvPr/>
        </p:nvSpPr>
        <p:spPr bwMode="auto">
          <a:xfrm>
            <a:off x="7924800" y="5105400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Britannic Bold" pitchFamily="34" charset="0"/>
              </a:rPr>
              <a:t>Loans</a:t>
            </a:r>
          </a:p>
        </p:txBody>
      </p:sp>
      <p:sp>
        <p:nvSpPr>
          <p:cNvPr id="290835" name="Rectangle 19"/>
          <p:cNvSpPr>
            <a:spLocks noChangeArrowheads="1"/>
          </p:cNvSpPr>
          <p:nvPr/>
        </p:nvSpPr>
        <p:spPr bwMode="auto">
          <a:xfrm>
            <a:off x="3657600" y="4191000"/>
            <a:ext cx="1295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Britannic Bold" pitchFamily="34" charset="0"/>
              </a:rPr>
              <a:t>Loan</a:t>
            </a:r>
          </a:p>
          <a:p>
            <a:pPr algn="ctr"/>
            <a:r>
              <a:rPr lang="en-US" sz="1400" b="1">
                <a:latin typeface="Britannic Bold" pitchFamily="34" charset="0"/>
              </a:rPr>
              <a:t> Repayment</a:t>
            </a:r>
          </a:p>
        </p:txBody>
      </p:sp>
    </p:spTree>
  </p:cSld>
  <p:clrMapOvr>
    <a:masterClrMapping/>
  </p:clrMapOvr>
  <p:transition advTm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AC28-E9E7-42ED-8130-AD80ABE40D88}" type="slidenum">
              <a:rPr lang="en-US"/>
              <a:pPr/>
              <a:t>11</a:t>
            </a:fld>
            <a:endParaRPr lang="en-US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RLF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/>
              <a:t>State’s AA/AA+/AA1 General Obligation Credit rating:  Provides a lower interest rate for entities with a lower credit rating. 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Economies of Scale: combining several small bond issues into one larger bond issue</a:t>
            </a:r>
          </a:p>
        </p:txBody>
      </p:sp>
    </p:spTree>
  </p:cSld>
  <p:clrMapOvr>
    <a:masterClrMapping/>
  </p:clrMapOvr>
  <p:transition advTm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65EF-3A7C-4BE4-BB7C-505FB265A918}" type="slidenum">
              <a:rPr lang="en-US"/>
              <a:pPr/>
              <a:t>12</a:t>
            </a:fld>
            <a:endParaRPr lang="en-US"/>
          </a:p>
        </p:txBody>
      </p:sp>
      <p:sp>
        <p:nvSpPr>
          <p:cNvPr id="224473" name="Rectangle 2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Debt Service Savings</a:t>
            </a:r>
          </a:p>
        </p:txBody>
      </p:sp>
      <p:graphicFrame>
        <p:nvGraphicFramePr>
          <p:cNvPr id="224586" name="Group 330"/>
          <p:cNvGraphicFramePr>
            <a:graphicFrameLocks noGrp="1"/>
          </p:cNvGraphicFramePr>
          <p:nvPr>
            <p:ph sz="half" idx="2"/>
          </p:nvPr>
        </p:nvGraphicFramePr>
        <p:xfrm>
          <a:off x="457200" y="1828800"/>
          <a:ext cx="8001000" cy="3608388"/>
        </p:xfrm>
        <a:graphic>
          <a:graphicData uri="http://schemas.openxmlformats.org/drawingml/2006/table">
            <a:tbl>
              <a:tblPr/>
              <a:tblGrid>
                <a:gridCol w="3200400"/>
                <a:gridCol w="1295400"/>
                <a:gridCol w="1008063"/>
                <a:gridCol w="1263650"/>
                <a:gridCol w="1233487"/>
              </a:tblGrid>
              <a:tr h="47148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Tax Exempt:  $20M for 20 years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Rating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Interest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Rate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Total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Debt Service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Savings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State of Texas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AA1/AA+/AA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4.373%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$31,134,830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-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El Paso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Aa3/AA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4.443%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$31,343,757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$208,927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Corpus Christi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A1/A+/AA-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4.532%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$31,605,387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$470,557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Texarkana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A2/A+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4.570%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$31,710,809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$575,979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Taxable:  $20M for 20 years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State of Texas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AA1/AA+/AA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5.341%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$33,953,530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-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Brooks Development Authority</a:t>
                      </a:r>
                      <a:r>
                        <a:rPr kumimoji="0" lang="en-US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3</a:t>
                      </a:r>
                      <a:endParaRPr kumimoji="0" lang="en-US" sz="1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NR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6.842%</a:t>
                      </a:r>
                      <a:endParaRPr kumimoji="0" lang="en-US" sz="1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$38,517,817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$4,564,287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224481" name="Text Box 225"/>
          <p:cNvSpPr txBox="1">
            <a:spLocks noChangeArrowheads="1"/>
          </p:cNvSpPr>
          <p:nvPr/>
        </p:nvSpPr>
        <p:spPr bwMode="auto">
          <a:xfrm>
            <a:off x="609600" y="5486400"/>
            <a:ext cx="7467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aseline="30000">
                <a:solidFill>
                  <a:schemeClr val="folHlink"/>
                </a:solidFill>
                <a:latin typeface="Alaska" pitchFamily="34" charset="0"/>
              </a:rPr>
              <a:t>1 </a:t>
            </a:r>
            <a:r>
              <a:rPr lang="en-US" sz="1200">
                <a:solidFill>
                  <a:schemeClr val="folHlink"/>
                </a:solidFill>
                <a:latin typeface="Alaska" pitchFamily="34" charset="0"/>
              </a:rPr>
              <a:t>Based on market conditions as of February 15, 2006; TIC reflects 20 year level debt service with premium bonds sized to fund a $20 million project, underwriter’s discount and cost of issuance.</a:t>
            </a:r>
          </a:p>
          <a:p>
            <a:pPr marL="342900" indent="-342900">
              <a:spcBef>
                <a:spcPct val="50000"/>
              </a:spcBef>
            </a:pPr>
            <a:r>
              <a:rPr lang="en-US" sz="1200" baseline="30000">
                <a:solidFill>
                  <a:schemeClr val="folHlink"/>
                </a:solidFill>
                <a:latin typeface="Alaska" pitchFamily="34" charset="0"/>
              </a:rPr>
              <a:t>2</a:t>
            </a:r>
            <a:r>
              <a:rPr lang="en-US" sz="1200">
                <a:solidFill>
                  <a:schemeClr val="folHlink"/>
                </a:solidFill>
                <a:latin typeface="Alaska" pitchFamily="34" charset="0"/>
              </a:rPr>
              <a:t> Over 20 year life of bond issue</a:t>
            </a:r>
          </a:p>
        </p:txBody>
      </p:sp>
      <p:sp>
        <p:nvSpPr>
          <p:cNvPr id="224510" name="Text Box 254"/>
          <p:cNvSpPr txBox="1">
            <a:spLocks noChangeArrowheads="1"/>
          </p:cNvSpPr>
          <p:nvPr/>
        </p:nvSpPr>
        <p:spPr bwMode="auto">
          <a:xfrm>
            <a:off x="2117725" y="6216650"/>
            <a:ext cx="1841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AE62-9E90-4F4F-90A5-849F16E5FC2C}" type="slidenum">
              <a:rPr lang="en-US"/>
              <a:pPr/>
              <a:t>13</a:t>
            </a:fld>
            <a:endParaRPr lang="en-US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Loan Terms and Structure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/>
              <a:t>Loan Terms and Repayment Schedule will be tailored to meet the needs of each borrower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Final term of the loan can not exceed useful life of the project or asset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Pre-payment provisions (call feature) of the loan will match the call feature of the bonds TPFA issues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TPFA Bonds are “Self-Supporting” – all costs and debt service will be paid from loan payments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endParaRPr lang="en-US"/>
          </a:p>
        </p:txBody>
      </p:sp>
    </p:spTree>
  </p:cSld>
  <p:clrMapOvr>
    <a:masterClrMapping/>
  </p:clrMapOvr>
  <p:transition advTm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185F-2134-4602-ADFF-7836F0D3A57F}" type="slidenum">
              <a:rPr lang="en-US"/>
              <a:pPr/>
              <a:t>14</a:t>
            </a:fld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Interest Rate?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300" b="1"/>
              <a:t>Interest rate will be the market rate for State of Texas General Obligation Bonds on the date the bonds are sold (November 2006)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300" b="1"/>
              <a:t>February 15, 2006: 4.373% Tax-exempt; 5.341% Taxable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300" b="1"/>
              <a:t>Taxable vs. Tax-exempt: Facilities with a substantial “non-governmental” or private business use </a:t>
            </a:r>
            <a:r>
              <a:rPr lang="en-US" sz="2300" b="1" u="sng"/>
              <a:t>or</a:t>
            </a:r>
            <a:r>
              <a:rPr lang="en-US" sz="2300" b="1"/>
              <a:t> guarantee may not qualify for tax-exempt interest rates.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300" b="1"/>
              <a:t>Tax code does not define federal government as a “governmental” entity</a:t>
            </a:r>
          </a:p>
        </p:txBody>
      </p:sp>
    </p:spTree>
  </p:cSld>
  <p:clrMapOvr>
    <a:masterClrMapping/>
  </p:clrMapOvr>
  <p:transition advTm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62F6-7010-4E72-AADC-42965A91D0DB}" type="slidenum">
              <a:rPr lang="en-US"/>
              <a:pPr/>
              <a:t>15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Legal Pledge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/>
              <a:t>Any lawful revenue source can be pledged to repay the loan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Will vary by type of borrower (City, Economic Development Authority, Port Authority)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Examples: Property Tax (General Obligation pledge); Enterprise Revenue System (Utility, Municipal Airport); Sales Tax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Please consult your legal counsel</a:t>
            </a:r>
          </a:p>
        </p:txBody>
      </p:sp>
    </p:spTree>
  </p:cSld>
  <p:clrMapOvr>
    <a:masterClrMapping/>
  </p:clrMapOvr>
  <p:transition advTm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B4A9-81E8-4E58-B17D-0EB5FCD73C07}" type="slidenum">
              <a:rPr lang="en-US"/>
              <a:pPr/>
              <a:t>16</a:t>
            </a:fld>
            <a:endParaRPr 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Costs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/>
              <a:t>TMPC Application fee: $500  - due when application is submitted; refunded when loan is funded 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TMPC Administrative fee: 1/10 of 1% (10 bp) of par amount of loan ($1,000 per $1 million loan). Due when loan is funded.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Costs of Issuance</a:t>
            </a:r>
          </a:p>
          <a:p>
            <a:pPr>
              <a:buFont typeface="Wingdings" pitchFamily="2" charset="2"/>
              <a:buChar char="§"/>
            </a:pPr>
            <a:endParaRPr lang="en-US" sz="900" b="1"/>
          </a:p>
          <a:p>
            <a:pPr>
              <a:buFont typeface="Wingdings" pitchFamily="2" charset="2"/>
              <a:buChar char="§"/>
            </a:pPr>
            <a:r>
              <a:rPr lang="en-US" b="1"/>
              <a:t>Arbitrage Rebate Compliance</a:t>
            </a:r>
          </a:p>
        </p:txBody>
      </p:sp>
    </p:spTree>
  </p:cSld>
  <p:clrMapOvr>
    <a:masterClrMapping/>
  </p:clrMapOvr>
  <p:transition advTm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0FC9-BBF5-454D-B556-245C7C0A0B10}" type="slidenum">
              <a:rPr lang="en-US"/>
              <a:pPr/>
              <a:t>17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Costs of Issuance Allocation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286000"/>
            <a:ext cx="33528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b="1"/>
              <a:t>Bond Counsel</a:t>
            </a:r>
          </a:p>
          <a:p>
            <a:pPr>
              <a:buFont typeface="Wingdings" pitchFamily="2" charset="2"/>
              <a:buChar char="§"/>
            </a:pPr>
            <a:r>
              <a:rPr lang="en-US" sz="2400" b="1"/>
              <a:t>Financial Advisor</a:t>
            </a:r>
          </a:p>
          <a:p>
            <a:pPr>
              <a:buFont typeface="Wingdings" pitchFamily="2" charset="2"/>
              <a:buChar char="§"/>
            </a:pPr>
            <a:r>
              <a:rPr lang="en-US" sz="2400" b="1"/>
              <a:t>Rating Agency Fees</a:t>
            </a:r>
          </a:p>
          <a:p>
            <a:pPr>
              <a:buFont typeface="Wingdings" pitchFamily="2" charset="2"/>
              <a:buChar char="§"/>
            </a:pPr>
            <a:r>
              <a:rPr lang="en-US" sz="2400" b="1"/>
              <a:t>Official Statement printing and distribution</a:t>
            </a:r>
          </a:p>
          <a:p>
            <a:pPr>
              <a:buFont typeface="Wingdings" pitchFamily="2" charset="2"/>
              <a:buChar char="§"/>
            </a:pPr>
            <a:r>
              <a:rPr lang="en-US" sz="2400" b="1"/>
              <a:t>Miscellaneous</a:t>
            </a:r>
          </a:p>
          <a:p>
            <a:endParaRPr lang="en-US" sz="2400" b="1"/>
          </a:p>
        </p:txBody>
      </p:sp>
      <p:graphicFrame>
        <p:nvGraphicFramePr>
          <p:cNvPr id="293956" name="Group 68"/>
          <p:cNvGraphicFramePr>
            <a:graphicFrameLocks noGrp="1"/>
          </p:cNvGraphicFramePr>
          <p:nvPr/>
        </p:nvGraphicFramePr>
        <p:xfrm>
          <a:off x="3886200" y="2133600"/>
          <a:ext cx="4654550" cy="3452813"/>
        </p:xfrm>
        <a:graphic>
          <a:graphicData uri="http://schemas.openxmlformats.org/drawingml/2006/table">
            <a:tbl>
              <a:tblPr/>
              <a:tblGrid>
                <a:gridCol w="1295400"/>
                <a:gridCol w="1371600"/>
                <a:gridCol w="844550"/>
                <a:gridCol w="11430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Loan Amount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% of 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Pro Rata COI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67586-2B50-4954-AF8E-786A3C035AB3}" type="slidenum">
              <a:rPr lang="en-US"/>
              <a:pPr/>
              <a:t>18</a:t>
            </a:fld>
            <a:endParaRPr lang="en-US"/>
          </a:p>
        </p:txBody>
      </p:sp>
      <p:sp>
        <p:nvSpPr>
          <p:cNvPr id="291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Sources and Uses Schedule</a:t>
            </a:r>
          </a:p>
        </p:txBody>
      </p:sp>
      <p:graphicFrame>
        <p:nvGraphicFramePr>
          <p:cNvPr id="291969" name="Group 1153"/>
          <p:cNvGraphicFramePr>
            <a:graphicFrameLocks noGrp="1"/>
          </p:cNvGraphicFramePr>
          <p:nvPr/>
        </p:nvGraphicFramePr>
        <p:xfrm>
          <a:off x="457200" y="1905000"/>
          <a:ext cx="8458200" cy="4156075"/>
        </p:xfrm>
        <a:graphic>
          <a:graphicData uri="http://schemas.openxmlformats.org/drawingml/2006/table">
            <a:tbl>
              <a:tblPr/>
              <a:tblGrid>
                <a:gridCol w="1676400"/>
                <a:gridCol w="1295400"/>
                <a:gridCol w="1371600"/>
                <a:gridCol w="1371600"/>
                <a:gridCol w="1371600"/>
                <a:gridCol w="13716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Sources: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Loan Proceeds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$5,055,000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$10,110,000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$4,044,000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$1,011,000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$20,220,000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Uses: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Project Fund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TMPC Fee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TPFA Cost of Issuance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$5,055,000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$10,110,000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$4,044,000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$1,011,000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$20,220,000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09A7-3F7E-40AF-AE98-E17D25EFCD9B}" type="slidenum">
              <a:rPr lang="en-US"/>
              <a:pPr/>
              <a:t>19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Debt Service Schedule</a:t>
            </a:r>
          </a:p>
        </p:txBody>
      </p:sp>
      <p:graphicFrame>
        <p:nvGraphicFramePr>
          <p:cNvPr id="296102" name="Object 166"/>
          <p:cNvGraphicFramePr>
            <a:graphicFrameLocks noChangeAspect="1"/>
          </p:cNvGraphicFramePr>
          <p:nvPr/>
        </p:nvGraphicFramePr>
        <p:xfrm>
          <a:off x="1143000" y="1752600"/>
          <a:ext cx="6705600" cy="4343400"/>
        </p:xfrm>
        <a:graphic>
          <a:graphicData uri="http://schemas.openxmlformats.org/presentationml/2006/ole">
            <p:oleObj spid="_x0000_s296102" name="Worksheet" r:id="rId3" imgW="4438972" imgH="4048585" progId="Excel.Sheet.8">
              <p:embed/>
            </p:oleObj>
          </a:graphicData>
        </a:graphic>
      </p:graphicFrame>
    </p:spTree>
  </p:cSld>
  <p:clrMapOvr>
    <a:masterClrMapping/>
  </p:clrMapOvr>
  <p:transition advTm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518B-3C9E-42D6-8D70-28050B15C610}" type="slidenum">
              <a:rPr lang="en-US"/>
              <a:pPr/>
              <a:t>2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r>
              <a:rPr lang="en-US"/>
              <a:t>Agenda 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51038"/>
            <a:ext cx="8153400" cy="277336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  <a:buSzPct val="185000"/>
              <a:buFont typeface="Wingdings" pitchFamily="2" charset="2"/>
              <a:buChar char="è"/>
            </a:pPr>
            <a:r>
              <a:rPr lang="en-US" sz="2000" b="1"/>
              <a:t>Overview of RLF Program 		Bob Rasmussen (TMPC) 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Finance and Legal Structure 		Kim Edwards (TPFA)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Credit Analysis 			Piper Montemayor (OGEDT) 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Proposed Timeline 			Bob Rasmussen (TMPC)</a:t>
            </a:r>
          </a:p>
          <a:p>
            <a:pPr>
              <a:lnSpc>
                <a:spcPct val="120000"/>
              </a:lnSpc>
              <a:spcBef>
                <a:spcPct val="60000"/>
              </a:spcBef>
            </a:pPr>
            <a:endParaRPr lang="en-US" sz="2000" b="1"/>
          </a:p>
        </p:txBody>
      </p:sp>
      <p:grpSp>
        <p:nvGrpSpPr>
          <p:cNvPr id="253956" name="Group 4"/>
          <p:cNvGrpSpPr>
            <a:grpSpLocks/>
          </p:cNvGrpSpPr>
          <p:nvPr/>
        </p:nvGrpSpPr>
        <p:grpSpPr bwMode="auto">
          <a:xfrm>
            <a:off x="228600" y="5715000"/>
            <a:ext cx="8686800" cy="942975"/>
            <a:chOff x="0" y="3552"/>
            <a:chExt cx="5472" cy="594"/>
          </a:xfrm>
        </p:grpSpPr>
        <p:pic>
          <p:nvPicPr>
            <p:cNvPr id="253957" name="Picture 5" descr="seal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600"/>
              <a:ext cx="576" cy="546"/>
            </a:xfrm>
            <a:prstGeom prst="rect">
              <a:avLst/>
            </a:prstGeom>
            <a:noFill/>
          </p:spPr>
        </p:pic>
        <p:sp>
          <p:nvSpPr>
            <p:cNvPr id="253958" name="Rectangle 6"/>
            <p:cNvSpPr>
              <a:spLocks noChangeArrowheads="1"/>
            </p:cNvSpPr>
            <p:nvPr/>
          </p:nvSpPr>
          <p:spPr bwMode="auto">
            <a:xfrm>
              <a:off x="576" y="3552"/>
              <a:ext cx="48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469900" indent="-469900" algn="ctr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None/>
              </a:pPr>
              <a:r>
                <a:rPr lang="en-US" sz="190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aska" pitchFamily="34" charset="0"/>
                </a:rPr>
                <a:t>Texas Military Preparedness Commission</a:t>
              </a:r>
              <a:endParaRPr lang="en-US" sz="1900">
                <a:solidFill>
                  <a:srgbClr val="800000"/>
                </a:solidFill>
                <a:latin typeface="Alaska" pitchFamily="34" charset="0"/>
              </a:endParaRPr>
            </a:p>
          </p:txBody>
        </p:sp>
        <p:sp>
          <p:nvSpPr>
            <p:cNvPr id="253959" name="Text Box 7"/>
            <p:cNvSpPr txBox="1">
              <a:spLocks noChangeArrowheads="1"/>
            </p:cNvSpPr>
            <p:nvPr/>
          </p:nvSpPr>
          <p:spPr bwMode="auto">
            <a:xfrm>
              <a:off x="2208" y="3888"/>
              <a:ext cx="14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 b="1">
                  <a:solidFill>
                    <a:srgbClr val="800000"/>
                  </a:solidFill>
                  <a:latin typeface="Alaska" pitchFamily="34" charset="0"/>
                </a:rPr>
                <a:t>Office of the Governor</a:t>
              </a:r>
            </a:p>
          </p:txBody>
        </p:sp>
      </p:grpSp>
      <p:sp>
        <p:nvSpPr>
          <p:cNvPr id="253960" name="Text Box 8"/>
          <p:cNvSpPr txBox="1">
            <a:spLocks noChangeArrowheads="1"/>
          </p:cNvSpPr>
          <p:nvPr/>
        </p:nvSpPr>
        <p:spPr bwMode="auto">
          <a:xfrm>
            <a:off x="1219200" y="457200"/>
            <a:ext cx="5562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909E6-F9A7-4FBA-B083-0FFA9DB51E26}" type="slidenum">
              <a:rPr lang="en-US"/>
              <a:pPr/>
              <a:t>20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Debt Service Schedule</a:t>
            </a:r>
          </a:p>
        </p:txBody>
      </p:sp>
      <p:graphicFrame>
        <p:nvGraphicFramePr>
          <p:cNvPr id="280756" name="Object 180"/>
          <p:cNvGraphicFramePr>
            <a:graphicFrameLocks noChangeAspect="1"/>
          </p:cNvGraphicFramePr>
          <p:nvPr/>
        </p:nvGraphicFramePr>
        <p:xfrm>
          <a:off x="762000" y="1814513"/>
          <a:ext cx="7620000" cy="4205287"/>
        </p:xfrm>
        <a:graphic>
          <a:graphicData uri="http://schemas.openxmlformats.org/presentationml/2006/ole">
            <p:oleObj spid="_x0000_s280756" name="Chart" r:id="rId3" imgW="9715500" imgH="5143500" progId="Excel.Chart.8">
              <p:embed/>
            </p:oleObj>
          </a:graphicData>
        </a:graphic>
      </p:graphicFrame>
    </p:spTree>
  </p:cSld>
  <p:clrMapOvr>
    <a:masterClrMapping/>
  </p:clrMapOvr>
  <p:transition advTm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1CFF2DE-F76E-430C-88EC-80CA514378EC}" type="slidenum">
              <a:rPr lang="en-US"/>
              <a:pPr/>
              <a:t>21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Consult your bond counsel and financial advisor.</a:t>
            </a:r>
          </a:p>
        </p:txBody>
      </p:sp>
    </p:spTree>
  </p:cSld>
  <p:clrMapOvr>
    <a:masterClrMapping/>
  </p:clrMapOvr>
  <p:transition advTm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B312-07C9-4534-A108-A07898F345D3}" type="slidenum">
              <a:rPr lang="en-US"/>
              <a:pPr/>
              <a:t>22</a:t>
            </a:fld>
            <a:endParaRPr lang="en-US"/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r>
              <a:rPr lang="en-US"/>
              <a:t>Agenda 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51038"/>
            <a:ext cx="8153400" cy="475456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Overview of RLF Program 		Bob Rasmussen (TMPC) 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Finance and Legal Structure 		Kim Edwards (TPFA)</a:t>
            </a:r>
          </a:p>
          <a:p>
            <a:pPr>
              <a:lnSpc>
                <a:spcPct val="120000"/>
              </a:lnSpc>
              <a:spcBef>
                <a:spcPct val="60000"/>
              </a:spcBef>
              <a:buSzPct val="185000"/>
              <a:buFont typeface="Wingdings" pitchFamily="2" charset="2"/>
              <a:buChar char="è"/>
            </a:pPr>
            <a:r>
              <a:rPr lang="en-US" sz="2000" b="1"/>
              <a:t>Credit Analysis 			Piper Montemayor (OGEDT) 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Proposed Timeline 			Bob Rasmussen (TMPC) </a:t>
            </a:r>
          </a:p>
          <a:p>
            <a:pPr>
              <a:lnSpc>
                <a:spcPct val="120000"/>
              </a:lnSpc>
              <a:spcBef>
                <a:spcPct val="60000"/>
              </a:spcBef>
            </a:pPr>
            <a:endParaRPr lang="en-US" sz="2000" b="1"/>
          </a:p>
          <a:p>
            <a:pPr>
              <a:lnSpc>
                <a:spcPct val="120000"/>
              </a:lnSpc>
              <a:spcBef>
                <a:spcPct val="60000"/>
              </a:spcBef>
            </a:pPr>
            <a:endParaRPr lang="en-US" sz="2000" b="1"/>
          </a:p>
        </p:txBody>
      </p:sp>
      <p:grpSp>
        <p:nvGrpSpPr>
          <p:cNvPr id="273412" name="Group 4"/>
          <p:cNvGrpSpPr>
            <a:grpSpLocks/>
          </p:cNvGrpSpPr>
          <p:nvPr/>
        </p:nvGrpSpPr>
        <p:grpSpPr bwMode="auto">
          <a:xfrm>
            <a:off x="228600" y="5715000"/>
            <a:ext cx="8686800" cy="942975"/>
            <a:chOff x="0" y="3552"/>
            <a:chExt cx="5472" cy="594"/>
          </a:xfrm>
        </p:grpSpPr>
        <p:pic>
          <p:nvPicPr>
            <p:cNvPr id="273413" name="Picture 5" descr="seal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600"/>
              <a:ext cx="576" cy="546"/>
            </a:xfrm>
            <a:prstGeom prst="rect">
              <a:avLst/>
            </a:prstGeom>
            <a:noFill/>
          </p:spPr>
        </p:pic>
        <p:sp>
          <p:nvSpPr>
            <p:cNvPr id="273414" name="Rectangle 6"/>
            <p:cNvSpPr>
              <a:spLocks noChangeArrowheads="1"/>
            </p:cNvSpPr>
            <p:nvPr/>
          </p:nvSpPr>
          <p:spPr bwMode="auto">
            <a:xfrm>
              <a:off x="576" y="3552"/>
              <a:ext cx="48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469900" indent="-469900" algn="ctr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None/>
              </a:pPr>
              <a:r>
                <a:rPr lang="en-US" sz="190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aska" pitchFamily="34" charset="0"/>
                </a:rPr>
                <a:t>Texas Military Preparedness Commission</a:t>
              </a:r>
              <a:endParaRPr lang="en-US" sz="1900">
                <a:solidFill>
                  <a:srgbClr val="800000"/>
                </a:solidFill>
                <a:latin typeface="Alaska" pitchFamily="34" charset="0"/>
              </a:endParaRPr>
            </a:p>
          </p:txBody>
        </p:sp>
        <p:sp>
          <p:nvSpPr>
            <p:cNvPr id="273415" name="Text Box 7"/>
            <p:cNvSpPr txBox="1">
              <a:spLocks noChangeArrowheads="1"/>
            </p:cNvSpPr>
            <p:nvPr/>
          </p:nvSpPr>
          <p:spPr bwMode="auto">
            <a:xfrm>
              <a:off x="2208" y="3888"/>
              <a:ext cx="14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 b="1">
                  <a:solidFill>
                    <a:srgbClr val="800000"/>
                  </a:solidFill>
                  <a:latin typeface="Alaska" pitchFamily="34" charset="0"/>
                </a:rPr>
                <a:t>Office of the Governor</a:t>
              </a:r>
            </a:p>
          </p:txBody>
        </p:sp>
      </p:grpSp>
      <p:sp>
        <p:nvSpPr>
          <p:cNvPr id="273416" name="Text Box 8"/>
          <p:cNvSpPr txBox="1">
            <a:spLocks noChangeArrowheads="1"/>
          </p:cNvSpPr>
          <p:nvPr/>
        </p:nvSpPr>
        <p:spPr bwMode="auto">
          <a:xfrm>
            <a:off x="1219200" y="457200"/>
            <a:ext cx="5562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6E5C-1537-4D3B-BFC5-5424B18BF2B2}" type="slidenum">
              <a:rPr lang="en-US"/>
              <a:pPr/>
              <a:t>23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 Analysis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600" b="1"/>
              <a:t>Credit Review</a:t>
            </a:r>
          </a:p>
          <a:p>
            <a:pPr>
              <a:buFont typeface="Wingdings" pitchFamily="2" charset="2"/>
              <a:buChar char="§"/>
            </a:pPr>
            <a:r>
              <a:rPr lang="en-US" sz="2600" b="1"/>
              <a:t>Review Repayment Ability</a:t>
            </a:r>
          </a:p>
          <a:p>
            <a:pPr>
              <a:buFont typeface="Wingdings" pitchFamily="2" charset="2"/>
              <a:buChar char="§"/>
            </a:pPr>
            <a:r>
              <a:rPr lang="en-US" sz="2600" b="1"/>
              <a:t>Security Review (if applicable)</a:t>
            </a:r>
          </a:p>
          <a:p>
            <a:endParaRPr lang="en-US" sz="2600" b="1"/>
          </a:p>
          <a:p>
            <a:pPr>
              <a:buFont typeface="Wingdings" pitchFamily="2" charset="2"/>
              <a:buChar char="§"/>
            </a:pPr>
            <a:r>
              <a:rPr lang="en-US" sz="2600" b="1"/>
              <a:t>Documents required at the time of application</a:t>
            </a:r>
          </a:p>
          <a:p>
            <a:pPr lvl="1">
              <a:buFont typeface="Wingdings" pitchFamily="2" charset="2"/>
              <a:buChar char="§"/>
            </a:pPr>
            <a:r>
              <a:rPr lang="en-US" b="1"/>
              <a:t>Comprehensive Annual Financial Reports</a:t>
            </a:r>
          </a:p>
          <a:p>
            <a:pPr lvl="1">
              <a:buFont typeface="Wingdings" pitchFamily="2" charset="2"/>
              <a:buChar char="§"/>
            </a:pPr>
            <a:r>
              <a:rPr lang="en-US" b="1"/>
              <a:t>Full Credit Rating Report</a:t>
            </a:r>
          </a:p>
        </p:txBody>
      </p:sp>
    </p:spTree>
  </p:cSld>
  <p:clrMapOvr>
    <a:masterClrMapping/>
  </p:clrMapOvr>
  <p:transition advTm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E5F2-083E-4D92-8F44-5925BFD666AB}" type="slidenum">
              <a:rPr lang="en-US"/>
              <a:pPr/>
              <a:t>24</a:t>
            </a:fld>
            <a:endParaRPr lang="en-US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r>
              <a:rPr lang="en-US"/>
              <a:t>Agenda 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51038"/>
            <a:ext cx="8153400" cy="475456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Overview of RLF Program 		Bob Rasmussen (TMPC) 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Finance and Legal Structure 		Kim Edwards (TPFA)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Credit Analysis 			Piper Montemayor (OGEDT)</a:t>
            </a:r>
          </a:p>
          <a:p>
            <a:pPr>
              <a:lnSpc>
                <a:spcPct val="120000"/>
              </a:lnSpc>
              <a:spcBef>
                <a:spcPct val="60000"/>
              </a:spcBef>
              <a:buSzPct val="185000"/>
              <a:buFont typeface="Wingdings" pitchFamily="2" charset="2"/>
              <a:buChar char="è"/>
            </a:pPr>
            <a:r>
              <a:rPr lang="en-US" sz="2000" b="1"/>
              <a:t>Proposed Timeline 			Bob Rasmussen (TMPC) 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è"/>
            </a:pPr>
            <a:endParaRPr lang="en-US" sz="2000" b="1"/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è"/>
            </a:pPr>
            <a:endParaRPr lang="en-US" sz="2000" b="1"/>
          </a:p>
        </p:txBody>
      </p:sp>
      <p:grpSp>
        <p:nvGrpSpPr>
          <p:cNvPr id="275460" name="Group 4"/>
          <p:cNvGrpSpPr>
            <a:grpSpLocks/>
          </p:cNvGrpSpPr>
          <p:nvPr/>
        </p:nvGrpSpPr>
        <p:grpSpPr bwMode="auto">
          <a:xfrm>
            <a:off x="228600" y="5715000"/>
            <a:ext cx="8686800" cy="942975"/>
            <a:chOff x="0" y="3552"/>
            <a:chExt cx="5472" cy="594"/>
          </a:xfrm>
        </p:grpSpPr>
        <p:pic>
          <p:nvPicPr>
            <p:cNvPr id="275461" name="Picture 5" descr="seal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600"/>
              <a:ext cx="576" cy="546"/>
            </a:xfrm>
            <a:prstGeom prst="rect">
              <a:avLst/>
            </a:prstGeom>
            <a:noFill/>
          </p:spPr>
        </p:pic>
        <p:sp>
          <p:nvSpPr>
            <p:cNvPr id="275462" name="Rectangle 6"/>
            <p:cNvSpPr>
              <a:spLocks noChangeArrowheads="1"/>
            </p:cNvSpPr>
            <p:nvPr/>
          </p:nvSpPr>
          <p:spPr bwMode="auto">
            <a:xfrm>
              <a:off x="576" y="3552"/>
              <a:ext cx="48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469900" indent="-469900" algn="ctr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None/>
              </a:pPr>
              <a:r>
                <a:rPr lang="en-US" sz="190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aska" pitchFamily="34" charset="0"/>
                </a:rPr>
                <a:t>Texas Military Preparedness Commission</a:t>
              </a:r>
              <a:endParaRPr lang="en-US" sz="1900">
                <a:solidFill>
                  <a:srgbClr val="800000"/>
                </a:solidFill>
                <a:latin typeface="Alaska" pitchFamily="34" charset="0"/>
              </a:endParaRPr>
            </a:p>
          </p:txBody>
        </p:sp>
        <p:sp>
          <p:nvSpPr>
            <p:cNvPr id="275463" name="Text Box 7"/>
            <p:cNvSpPr txBox="1">
              <a:spLocks noChangeArrowheads="1"/>
            </p:cNvSpPr>
            <p:nvPr/>
          </p:nvSpPr>
          <p:spPr bwMode="auto">
            <a:xfrm>
              <a:off x="2208" y="3888"/>
              <a:ext cx="14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 b="1">
                  <a:solidFill>
                    <a:srgbClr val="800000"/>
                  </a:solidFill>
                  <a:latin typeface="Alaska" pitchFamily="34" charset="0"/>
                </a:rPr>
                <a:t>Office of the Governor</a:t>
              </a:r>
            </a:p>
          </p:txBody>
        </p:sp>
      </p:grpSp>
      <p:sp>
        <p:nvSpPr>
          <p:cNvPr id="275464" name="Text Box 8"/>
          <p:cNvSpPr txBox="1">
            <a:spLocks noChangeArrowheads="1"/>
          </p:cNvSpPr>
          <p:nvPr/>
        </p:nvSpPr>
        <p:spPr bwMode="auto">
          <a:xfrm>
            <a:off x="1219200" y="457200"/>
            <a:ext cx="5562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E738-D044-4D3B-97E6-93CD74BFFEFA}" type="slidenum">
              <a:rPr lang="en-US"/>
              <a:pPr/>
              <a:t>25</a:t>
            </a:fld>
            <a:endParaRPr 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Timeline:</a:t>
            </a:r>
          </a:p>
        </p:txBody>
      </p:sp>
      <p:graphicFrame>
        <p:nvGraphicFramePr>
          <p:cNvPr id="248885" name="Group 5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924800" cy="4267200"/>
        </p:xfrm>
        <a:graphic>
          <a:graphicData uri="http://schemas.openxmlformats.org/drawingml/2006/table">
            <a:tbl>
              <a:tblPr/>
              <a:tblGrid>
                <a:gridCol w="2001838"/>
                <a:gridCol w="5922962"/>
              </a:tblGrid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April 3, 2006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Letters of Interest Due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April 20, 2006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TMPC Commissioners Review Letters of Interest and Determine if Program can be implemented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June 1, 2006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Communities Submit Applications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June 15, 2006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TMPC Commissioners Approve Applications for  Creditworthiness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July 31, 2006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Creditworthiness Review Completed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August 17, 2006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TMPC Commissioners Approve Applications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E9F1-A633-4153-AFAD-0CDFAFBB1650}" type="slidenum">
              <a:rPr lang="en-US"/>
              <a:pPr/>
              <a:t>26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Timeline (continued):</a:t>
            </a:r>
          </a:p>
        </p:txBody>
      </p:sp>
      <p:graphicFrame>
        <p:nvGraphicFramePr>
          <p:cNvPr id="250925" name="Group 45"/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7643813" cy="4267200"/>
        </p:xfrm>
        <a:graphic>
          <a:graphicData uri="http://schemas.openxmlformats.org/drawingml/2006/table">
            <a:tbl>
              <a:tblPr/>
              <a:tblGrid>
                <a:gridCol w="2081213"/>
                <a:gridCol w="5562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August 30, 2006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Letters of Commitments from Communities (City Council/Board Resolution)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September 7, 2006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TPFA Board Approves Requests for Financing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November 7, 2006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Bond Review Board Planning Session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November 16, 2006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Bond Review Board Approval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November 20, 2006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Loan Agreements Signed—TMPC and Communities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December 14, 2006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Loans Funded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57C1-80E8-46EA-B5B2-54464B3ABB50}" type="slidenum">
              <a:rPr lang="en-US"/>
              <a:pPr/>
              <a:t>27</a:t>
            </a:fld>
            <a:endParaRPr lang="en-US"/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685800" y="17526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Alaska" pitchFamily="34" charset="0"/>
              </a:rPr>
              <a:t>Questions?</a:t>
            </a:r>
          </a:p>
        </p:txBody>
      </p:sp>
      <p:sp>
        <p:nvSpPr>
          <p:cNvPr id="300037" name="Text Box 5"/>
          <p:cNvSpPr txBox="1">
            <a:spLocks noChangeArrowheads="1"/>
          </p:cNvSpPr>
          <p:nvPr/>
        </p:nvSpPr>
        <p:spPr bwMode="auto">
          <a:xfrm>
            <a:off x="381000" y="2514600"/>
            <a:ext cx="8305800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latin typeface="Alaska" pitchFamily="34" charset="0"/>
              </a:rPr>
              <a:t>Primary Points of Contact: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900" b="1">
                <a:latin typeface="Alaska" pitchFamily="34" charset="0"/>
              </a:rPr>
              <a:t>Applications and Timeline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latin typeface="Alaska" pitchFamily="34" charset="0"/>
              </a:rPr>
              <a:t>	</a:t>
            </a:r>
            <a:r>
              <a:rPr lang="en-US" sz="1700" b="1">
                <a:latin typeface="Alaska" pitchFamily="34" charset="0"/>
              </a:rPr>
              <a:t>Al Casals – 	   (512)936-0517    acasals@governor.state.tx.us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900" b="1">
                <a:latin typeface="Alaska" pitchFamily="34" charset="0"/>
              </a:rPr>
              <a:t>Finance Questions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latin typeface="Alaska" pitchFamily="34" charset="0"/>
              </a:rPr>
              <a:t>	</a:t>
            </a:r>
            <a:r>
              <a:rPr lang="en-US" sz="1700" b="1">
                <a:latin typeface="Alaska" pitchFamily="34" charset="0"/>
              </a:rPr>
              <a:t>Kim Edwards – 	   (512)463-5544   kim.edwards@tpfa.state.tx.us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900" b="1">
                <a:latin typeface="Alaska" pitchFamily="34" charset="0"/>
              </a:rPr>
              <a:t>Credit Questions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latin typeface="Alaska" pitchFamily="34" charset="0"/>
              </a:rPr>
              <a:t>	</a:t>
            </a:r>
            <a:r>
              <a:rPr lang="en-US" sz="1700" b="1">
                <a:latin typeface="Alaska" pitchFamily="34" charset="0"/>
              </a:rPr>
              <a:t>Piper Montemayor – (512)463-6735  pmontemayor@governor.state.tx.us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latin typeface="Alaska" pitchFamily="34" charset="0"/>
              </a:rPr>
              <a:t>			</a:t>
            </a:r>
          </a:p>
        </p:txBody>
      </p:sp>
    </p:spTree>
  </p:cSld>
  <p:clrMapOvr>
    <a:masterClrMapping/>
  </p:clrMapOvr>
  <p:transition advTm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198-3D77-4C6B-93CA-FDC6511BA585}" type="slidenum">
              <a:rPr lang="en-US"/>
              <a:pPr/>
              <a:t>3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RLF Program—78</a:t>
            </a:r>
            <a:r>
              <a:rPr lang="en-US" baseline="30000"/>
              <a:t>th</a:t>
            </a:r>
            <a:r>
              <a:rPr lang="en-US"/>
              <a:t> Legislature (SB 652) 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b="1"/>
              <a:t>Established TMPC and RLF concept</a:t>
            </a:r>
            <a:r>
              <a:rPr lang="en-US" sz="2800" b="1"/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Applicable to Defense Communities with active bases 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Application submitted with Military Value Enhancement Statement that describes project and benefits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b="1"/>
              <a:t>TMPC evaluates project and administers loans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BRAC evaluation criteria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Feasibility of project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Creditworthiness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b="1"/>
              <a:t>TPFA issues bonds to fund loans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b="1"/>
              <a:t>Legislature’s intent is for RLF program to be self-supporting—no legislative appropriations</a:t>
            </a:r>
            <a:r>
              <a:rPr lang="en-US"/>
              <a:t>  </a:t>
            </a:r>
            <a:r>
              <a:rPr lang="en-US" b="1"/>
              <a:t> </a:t>
            </a:r>
          </a:p>
        </p:txBody>
      </p:sp>
      <p:grpSp>
        <p:nvGrpSpPr>
          <p:cNvPr id="182276" name="Group 4"/>
          <p:cNvGrpSpPr>
            <a:grpSpLocks/>
          </p:cNvGrpSpPr>
          <p:nvPr/>
        </p:nvGrpSpPr>
        <p:grpSpPr bwMode="auto">
          <a:xfrm>
            <a:off x="228600" y="5838825"/>
            <a:ext cx="8686800" cy="942975"/>
            <a:chOff x="0" y="3552"/>
            <a:chExt cx="5472" cy="594"/>
          </a:xfrm>
        </p:grpSpPr>
        <p:pic>
          <p:nvPicPr>
            <p:cNvPr id="182277" name="Picture 5" descr="seal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600"/>
              <a:ext cx="576" cy="546"/>
            </a:xfrm>
            <a:prstGeom prst="rect">
              <a:avLst/>
            </a:prstGeom>
            <a:noFill/>
          </p:spPr>
        </p:pic>
        <p:sp>
          <p:nvSpPr>
            <p:cNvPr id="182278" name="Rectangle 6"/>
            <p:cNvSpPr>
              <a:spLocks noChangeArrowheads="1"/>
            </p:cNvSpPr>
            <p:nvPr/>
          </p:nvSpPr>
          <p:spPr bwMode="auto">
            <a:xfrm>
              <a:off x="576" y="3552"/>
              <a:ext cx="48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None/>
              </a:pPr>
              <a:r>
                <a:rPr lang="en-US" sz="190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aska" pitchFamily="34" charset="0"/>
                </a:rPr>
                <a:t>Texas Military Preparedness Commission</a:t>
              </a:r>
              <a:endParaRPr lang="en-US" sz="1900">
                <a:solidFill>
                  <a:srgbClr val="800000"/>
                </a:solidFill>
                <a:latin typeface="Alaska" pitchFamily="34" charset="0"/>
              </a:endParaRPr>
            </a:p>
          </p:txBody>
        </p:sp>
        <p:sp>
          <p:nvSpPr>
            <p:cNvPr id="182279" name="Text Box 7"/>
            <p:cNvSpPr txBox="1">
              <a:spLocks noChangeArrowheads="1"/>
            </p:cNvSpPr>
            <p:nvPr/>
          </p:nvSpPr>
          <p:spPr bwMode="auto">
            <a:xfrm>
              <a:off x="2208" y="3888"/>
              <a:ext cx="14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 b="1">
                  <a:solidFill>
                    <a:srgbClr val="800000"/>
                  </a:solidFill>
                  <a:latin typeface="Alaska" pitchFamily="34" charset="0"/>
                </a:rPr>
                <a:t>Office of the Governor</a:t>
              </a:r>
            </a:p>
          </p:txBody>
        </p:sp>
      </p:grp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7FFD2-E3FB-471F-8FDE-A376641DE1A6}" type="slidenum">
              <a:rPr lang="en-US"/>
              <a:pPr/>
              <a:t>4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569325" cy="1216025"/>
          </a:xfrm>
        </p:spPr>
        <p:txBody>
          <a:bodyPr/>
          <a:lstStyle/>
          <a:p>
            <a:r>
              <a:rPr lang="en-US"/>
              <a:t>Amendments to RLF—79</a:t>
            </a:r>
            <a:r>
              <a:rPr lang="en-US" baseline="30000"/>
              <a:t>th</a:t>
            </a:r>
            <a:r>
              <a:rPr lang="en-US"/>
              <a:t> Legislature</a:t>
            </a:r>
            <a:r>
              <a:rPr lang="en-US" sz="2800"/>
              <a:t> 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01000" cy="4267200"/>
          </a:xfrm>
        </p:spPr>
        <p:txBody>
          <a:bodyPr/>
          <a:lstStyle/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en-US" b="1"/>
              <a:t>Loan program expanded to include:     </a:t>
            </a:r>
          </a:p>
          <a:p>
            <a:pPr lvl="1"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2200" b="1"/>
              <a:t>Economic development projects for defense communities adversely impacted by BRAC 2005</a:t>
            </a:r>
            <a:r>
              <a:rPr lang="en-US" b="1"/>
              <a:t> </a:t>
            </a:r>
          </a:p>
          <a:p>
            <a:pPr lvl="2"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800" b="1"/>
              <a:t>Minimize negative economic impact </a:t>
            </a:r>
          </a:p>
          <a:p>
            <a:pPr lvl="2"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800" b="1"/>
              <a:t>Create jobs </a:t>
            </a:r>
          </a:p>
          <a:p>
            <a:pPr lvl="1"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2200" b="1"/>
              <a:t>Infrastructure projects for communities positively impacted by BRAC 2005  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en-US" b="1"/>
              <a:t>Communities required to submit Community Redevelopment Value Statement relating the project to BRAC 2005 actions </a:t>
            </a:r>
          </a:p>
        </p:txBody>
      </p:sp>
      <p:grpSp>
        <p:nvGrpSpPr>
          <p:cNvPr id="216068" name="Group 4"/>
          <p:cNvGrpSpPr>
            <a:grpSpLocks/>
          </p:cNvGrpSpPr>
          <p:nvPr/>
        </p:nvGrpSpPr>
        <p:grpSpPr bwMode="auto">
          <a:xfrm>
            <a:off x="228600" y="5838825"/>
            <a:ext cx="8686800" cy="942975"/>
            <a:chOff x="0" y="3552"/>
            <a:chExt cx="5472" cy="594"/>
          </a:xfrm>
        </p:grpSpPr>
        <p:pic>
          <p:nvPicPr>
            <p:cNvPr id="216069" name="Picture 5" descr="seal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600"/>
              <a:ext cx="576" cy="546"/>
            </a:xfrm>
            <a:prstGeom prst="rect">
              <a:avLst/>
            </a:prstGeom>
            <a:noFill/>
          </p:spPr>
        </p:pic>
        <p:sp>
          <p:nvSpPr>
            <p:cNvPr id="216070" name="Rectangle 6"/>
            <p:cNvSpPr>
              <a:spLocks noChangeArrowheads="1"/>
            </p:cNvSpPr>
            <p:nvPr/>
          </p:nvSpPr>
          <p:spPr bwMode="auto">
            <a:xfrm>
              <a:off x="576" y="3552"/>
              <a:ext cx="48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None/>
              </a:pPr>
              <a:r>
                <a:rPr lang="en-US" sz="190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aska" pitchFamily="34" charset="0"/>
                </a:rPr>
                <a:t>Texas Military Preparedness Commission</a:t>
              </a:r>
              <a:endParaRPr lang="en-US" sz="1900">
                <a:solidFill>
                  <a:srgbClr val="800000"/>
                </a:solidFill>
                <a:latin typeface="Alaska" pitchFamily="34" charset="0"/>
              </a:endParaRPr>
            </a:p>
          </p:txBody>
        </p:sp>
        <p:sp>
          <p:nvSpPr>
            <p:cNvPr id="216071" name="Text Box 7"/>
            <p:cNvSpPr txBox="1">
              <a:spLocks noChangeArrowheads="1"/>
            </p:cNvSpPr>
            <p:nvPr/>
          </p:nvSpPr>
          <p:spPr bwMode="auto">
            <a:xfrm>
              <a:off x="2208" y="3888"/>
              <a:ext cx="14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 b="1">
                  <a:solidFill>
                    <a:srgbClr val="800000"/>
                  </a:solidFill>
                  <a:latin typeface="Alaska" pitchFamily="34" charset="0"/>
                </a:rPr>
                <a:t>Office of the Governor</a:t>
              </a:r>
            </a:p>
          </p:txBody>
        </p:sp>
      </p:grp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77268-5334-4FA6-9FD4-57B48D2176B4}" type="slidenum">
              <a:rPr lang="en-US"/>
              <a:pPr/>
              <a:t>5</a:t>
            </a:fld>
            <a:endParaRPr lang="en-US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001000" cy="762000"/>
          </a:xfrm>
        </p:spPr>
        <p:txBody>
          <a:bodyPr/>
          <a:lstStyle/>
          <a:p>
            <a:r>
              <a:rPr lang="en-US"/>
              <a:t>Potential Applicants </a:t>
            </a:r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458200" cy="4419600"/>
          </a:xfrm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000" b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/>
              <a:t>Political subdivisions adjacent to, near, or encompassing part of an active military installation or an installation closed as a result of BRAC 2005</a:t>
            </a:r>
            <a:r>
              <a:rPr lang="en-US" sz="3000" b="1"/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/>
              <a:t>Criteria:</a:t>
            </a:r>
            <a:r>
              <a:rPr lang="en-US" sz="2000" b="1"/>
              <a:t> 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Increase military value for BRAC scoring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Provide positive economic impact, such as job creation, for communities negatively impacted by BRAC 2005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Assist communities with infrastructure projects that support new missions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/>
              <a:t>Number of Eligible Communities:  Approximately 45   </a:t>
            </a:r>
          </a:p>
        </p:txBody>
      </p:sp>
      <p:sp>
        <p:nvSpPr>
          <p:cNvPr id="233480" name="Text Box 8"/>
          <p:cNvSpPr txBox="1">
            <a:spLocks noChangeArrowheads="1"/>
          </p:cNvSpPr>
          <p:nvPr/>
        </p:nvSpPr>
        <p:spPr bwMode="auto">
          <a:xfrm>
            <a:off x="1584325" y="6216650"/>
            <a:ext cx="1841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33481" name="Group 9"/>
          <p:cNvGrpSpPr>
            <a:grpSpLocks/>
          </p:cNvGrpSpPr>
          <p:nvPr/>
        </p:nvGrpSpPr>
        <p:grpSpPr bwMode="auto">
          <a:xfrm>
            <a:off x="228600" y="5838825"/>
            <a:ext cx="8686800" cy="942975"/>
            <a:chOff x="0" y="3552"/>
            <a:chExt cx="5472" cy="594"/>
          </a:xfrm>
        </p:grpSpPr>
        <p:pic>
          <p:nvPicPr>
            <p:cNvPr id="233482" name="Picture 10" descr="seal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600"/>
              <a:ext cx="576" cy="546"/>
            </a:xfrm>
            <a:prstGeom prst="rect">
              <a:avLst/>
            </a:prstGeom>
            <a:noFill/>
          </p:spPr>
        </p:pic>
        <p:sp>
          <p:nvSpPr>
            <p:cNvPr id="233483" name="Rectangle 11"/>
            <p:cNvSpPr>
              <a:spLocks noChangeArrowheads="1"/>
            </p:cNvSpPr>
            <p:nvPr/>
          </p:nvSpPr>
          <p:spPr bwMode="auto">
            <a:xfrm>
              <a:off x="576" y="3552"/>
              <a:ext cx="48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None/>
              </a:pPr>
              <a:r>
                <a:rPr lang="en-US" sz="190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aska" pitchFamily="34" charset="0"/>
                </a:rPr>
                <a:t>Texas Military Preparedness Commission</a:t>
              </a:r>
              <a:endParaRPr lang="en-US" sz="1900">
                <a:solidFill>
                  <a:srgbClr val="800000"/>
                </a:solidFill>
                <a:latin typeface="Alaska" pitchFamily="34" charset="0"/>
              </a:endParaRPr>
            </a:p>
          </p:txBody>
        </p:sp>
        <p:sp>
          <p:nvSpPr>
            <p:cNvPr id="233484" name="Text Box 12"/>
            <p:cNvSpPr txBox="1">
              <a:spLocks noChangeArrowheads="1"/>
            </p:cNvSpPr>
            <p:nvPr/>
          </p:nvSpPr>
          <p:spPr bwMode="auto">
            <a:xfrm>
              <a:off x="2208" y="3888"/>
              <a:ext cx="14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 b="1">
                  <a:solidFill>
                    <a:srgbClr val="800000"/>
                  </a:solidFill>
                  <a:latin typeface="Alaska" pitchFamily="34" charset="0"/>
                </a:rPr>
                <a:t>Office of the Governor</a:t>
              </a:r>
            </a:p>
          </p:txBody>
        </p:sp>
      </p:grpSp>
    </p:spTree>
  </p:cSld>
  <p:clrMapOvr>
    <a:masterClrMapping/>
  </p:clrMapOvr>
  <p:transition advTm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E9F5-BF42-4B34-877B-1FBB758D60AA}" type="slidenum">
              <a:rPr lang="en-US"/>
              <a:pPr/>
              <a:t>6</a:t>
            </a:fld>
            <a:endParaRPr lang="en-US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Criteria  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52600"/>
            <a:ext cx="7967663" cy="39624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00" b="1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b="1"/>
              <a:t>Funds must be expended completely within 5 years from when loan was awarded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b="1"/>
              <a:t>Minimum amount of loan will be $1M with a maximum determined by available funds and creditworthiness</a:t>
            </a:r>
            <a:r>
              <a:rPr lang="en-US" sz="2200" b="1"/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b="1"/>
              <a:t>Applications must be submitted with either</a:t>
            </a:r>
            <a:r>
              <a:rPr lang="en-US" sz="2200" b="1"/>
              <a:t>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en-US" b="1"/>
              <a:t>Military Value Enhancement Statement; or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en-US" b="1"/>
              <a:t>Economic Redevelopment Value Statement</a:t>
            </a:r>
            <a:r>
              <a:rPr lang="en-US" sz="2200" b="1"/>
              <a:t>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b="1"/>
              <a:t>Projects are generally expected to be related to facilities or infrastructure  </a:t>
            </a: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1584325" y="6216650"/>
            <a:ext cx="1841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64197" name="Group 5"/>
          <p:cNvGrpSpPr>
            <a:grpSpLocks/>
          </p:cNvGrpSpPr>
          <p:nvPr/>
        </p:nvGrpSpPr>
        <p:grpSpPr bwMode="auto">
          <a:xfrm>
            <a:off x="228600" y="5838825"/>
            <a:ext cx="8686800" cy="942975"/>
            <a:chOff x="0" y="3552"/>
            <a:chExt cx="5472" cy="594"/>
          </a:xfrm>
        </p:grpSpPr>
        <p:pic>
          <p:nvPicPr>
            <p:cNvPr id="264198" name="Picture 6" descr="seal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600"/>
              <a:ext cx="576" cy="546"/>
            </a:xfrm>
            <a:prstGeom prst="rect">
              <a:avLst/>
            </a:prstGeom>
            <a:noFill/>
          </p:spPr>
        </p:pic>
        <p:sp>
          <p:nvSpPr>
            <p:cNvPr id="264199" name="Rectangle 7"/>
            <p:cNvSpPr>
              <a:spLocks noChangeArrowheads="1"/>
            </p:cNvSpPr>
            <p:nvPr/>
          </p:nvSpPr>
          <p:spPr bwMode="auto">
            <a:xfrm>
              <a:off x="576" y="3552"/>
              <a:ext cx="48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None/>
              </a:pPr>
              <a:r>
                <a:rPr lang="en-US" sz="190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aska" pitchFamily="34" charset="0"/>
                </a:rPr>
                <a:t>Texas Military Preparedness Commission</a:t>
              </a:r>
              <a:endParaRPr lang="en-US" sz="1900">
                <a:solidFill>
                  <a:srgbClr val="800000"/>
                </a:solidFill>
                <a:latin typeface="Alaska" pitchFamily="34" charset="0"/>
              </a:endParaRPr>
            </a:p>
          </p:txBody>
        </p:sp>
        <p:sp>
          <p:nvSpPr>
            <p:cNvPr id="264200" name="Text Box 8"/>
            <p:cNvSpPr txBox="1">
              <a:spLocks noChangeArrowheads="1"/>
            </p:cNvSpPr>
            <p:nvPr/>
          </p:nvSpPr>
          <p:spPr bwMode="auto">
            <a:xfrm>
              <a:off x="2208" y="3888"/>
              <a:ext cx="14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 b="1">
                  <a:solidFill>
                    <a:srgbClr val="800000"/>
                  </a:solidFill>
                  <a:latin typeface="Alaska" pitchFamily="34" charset="0"/>
                </a:rPr>
                <a:t>Office of the Governor</a:t>
              </a:r>
            </a:p>
          </p:txBody>
        </p:sp>
      </p:grpSp>
    </p:spTree>
  </p:cSld>
  <p:clrMapOvr>
    <a:masterClrMapping/>
  </p:clrMapOvr>
  <p:transition advTm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B984E-FA9A-4AA6-BE14-B50C87B26D06}" type="slidenum">
              <a:rPr lang="en-US"/>
              <a:pPr/>
              <a:t>7</a:t>
            </a:fld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Action Steps  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267200"/>
          </a:xfrm>
        </p:spPr>
        <p:txBody>
          <a:bodyPr/>
          <a:lstStyle/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800" b="1"/>
              <a:t>Joint Conference between TMPC and TPFA and Interested Defense Communities  </a:t>
            </a:r>
          </a:p>
          <a:p>
            <a:pPr lvl="1"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800" b="1"/>
              <a:t>Explain program </a:t>
            </a:r>
          </a:p>
          <a:p>
            <a:pPr lvl="1"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800" b="1"/>
              <a:t>Review rules, application, criteria, and timelines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800" b="1"/>
              <a:t>Communities submit Letters of Interest 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800" b="1"/>
              <a:t>TMPC Commissioners review Letters of Interest and determine if sufficient demand exists to implement the program  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800" b="1"/>
              <a:t>Applications requested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800" b="1"/>
              <a:t>TMPC Commissioners approve applications  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800" b="1"/>
              <a:t>TPFA sells bonds to fund loans   </a:t>
            </a:r>
          </a:p>
        </p:txBody>
      </p:sp>
      <p:sp>
        <p:nvSpPr>
          <p:cNvPr id="263176" name="Text Box 8"/>
          <p:cNvSpPr txBox="1">
            <a:spLocks noChangeArrowheads="1"/>
          </p:cNvSpPr>
          <p:nvPr/>
        </p:nvSpPr>
        <p:spPr bwMode="auto">
          <a:xfrm>
            <a:off x="1835150" y="5486400"/>
            <a:ext cx="503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Alaska" pitchFamily="34" charset="0"/>
              </a:rPr>
              <a:t>Loans Available to Eligible Applicants Dec 2006 </a:t>
            </a:r>
          </a:p>
        </p:txBody>
      </p:sp>
      <p:sp>
        <p:nvSpPr>
          <p:cNvPr id="263177" name="Rectangle 9"/>
          <p:cNvSpPr>
            <a:spLocks noChangeArrowheads="1"/>
          </p:cNvSpPr>
          <p:nvPr/>
        </p:nvSpPr>
        <p:spPr bwMode="auto">
          <a:xfrm>
            <a:off x="1752600" y="5410200"/>
            <a:ext cx="5410200" cy="45720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D11A-85FD-4A62-939B-1353569EB8ED}" type="slidenum">
              <a:rPr lang="en-US"/>
              <a:pPr/>
              <a:t>8</a:t>
            </a:fld>
            <a:endParaRPr lang="en-US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r>
              <a:rPr lang="en-US"/>
              <a:t>Agenda 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51038"/>
            <a:ext cx="8153400" cy="269716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Overview of RLF Program 		Bob Rasmussen (TMPC) </a:t>
            </a:r>
          </a:p>
          <a:p>
            <a:pPr>
              <a:lnSpc>
                <a:spcPct val="120000"/>
              </a:lnSpc>
              <a:spcBef>
                <a:spcPct val="60000"/>
              </a:spcBef>
              <a:buSzPct val="185000"/>
              <a:buFont typeface="Wingdings" pitchFamily="2" charset="2"/>
              <a:buChar char="è"/>
            </a:pPr>
            <a:r>
              <a:rPr lang="en-US" sz="2000" b="1"/>
              <a:t>Finance and Legal Structure 		Kim Edwards (TPFA)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Credit Analysis 			Piper Montemayor (OGEDT) 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sz="2000" b="1"/>
              <a:t>Proposed Timeline 			Bob Rasmussen (TMPC)</a:t>
            </a:r>
          </a:p>
          <a:p>
            <a:pPr>
              <a:lnSpc>
                <a:spcPct val="120000"/>
              </a:lnSpc>
              <a:spcBef>
                <a:spcPct val="60000"/>
              </a:spcBef>
            </a:pPr>
            <a:endParaRPr lang="en-US" sz="2000" b="1"/>
          </a:p>
        </p:txBody>
      </p:sp>
      <p:grpSp>
        <p:nvGrpSpPr>
          <p:cNvPr id="271364" name="Group 4"/>
          <p:cNvGrpSpPr>
            <a:grpSpLocks/>
          </p:cNvGrpSpPr>
          <p:nvPr/>
        </p:nvGrpSpPr>
        <p:grpSpPr bwMode="auto">
          <a:xfrm>
            <a:off x="228600" y="5715000"/>
            <a:ext cx="8686800" cy="942975"/>
            <a:chOff x="0" y="3552"/>
            <a:chExt cx="5472" cy="594"/>
          </a:xfrm>
        </p:grpSpPr>
        <p:pic>
          <p:nvPicPr>
            <p:cNvPr id="271365" name="Picture 5" descr="seal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600"/>
              <a:ext cx="576" cy="546"/>
            </a:xfrm>
            <a:prstGeom prst="rect">
              <a:avLst/>
            </a:prstGeom>
            <a:noFill/>
          </p:spPr>
        </p:pic>
        <p:sp>
          <p:nvSpPr>
            <p:cNvPr id="271366" name="Rectangle 6"/>
            <p:cNvSpPr>
              <a:spLocks noChangeArrowheads="1"/>
            </p:cNvSpPr>
            <p:nvPr/>
          </p:nvSpPr>
          <p:spPr bwMode="auto">
            <a:xfrm>
              <a:off x="576" y="3552"/>
              <a:ext cx="48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469900" indent="-469900" algn="ctr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None/>
              </a:pPr>
              <a:r>
                <a:rPr lang="en-US" sz="190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aska" pitchFamily="34" charset="0"/>
                </a:rPr>
                <a:t>Texas Military Preparedness Commission</a:t>
              </a:r>
              <a:endParaRPr lang="en-US" sz="1900">
                <a:solidFill>
                  <a:srgbClr val="800000"/>
                </a:solidFill>
                <a:latin typeface="Alaska" pitchFamily="34" charset="0"/>
              </a:endParaRPr>
            </a:p>
          </p:txBody>
        </p:sp>
        <p:sp>
          <p:nvSpPr>
            <p:cNvPr id="271367" name="Text Box 7"/>
            <p:cNvSpPr txBox="1">
              <a:spLocks noChangeArrowheads="1"/>
            </p:cNvSpPr>
            <p:nvPr/>
          </p:nvSpPr>
          <p:spPr bwMode="auto">
            <a:xfrm>
              <a:off x="2208" y="3888"/>
              <a:ext cx="14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 b="1">
                  <a:solidFill>
                    <a:srgbClr val="800000"/>
                  </a:solidFill>
                  <a:latin typeface="Alaska" pitchFamily="34" charset="0"/>
                </a:rPr>
                <a:t>Office of the Governor</a:t>
              </a:r>
            </a:p>
          </p:txBody>
        </p:sp>
      </p:grpSp>
      <p:sp>
        <p:nvSpPr>
          <p:cNvPr id="271368" name="Text Box 8"/>
          <p:cNvSpPr txBox="1">
            <a:spLocks noChangeArrowheads="1"/>
          </p:cNvSpPr>
          <p:nvPr/>
        </p:nvSpPr>
        <p:spPr bwMode="auto">
          <a:xfrm>
            <a:off x="1219200" y="457200"/>
            <a:ext cx="5562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34FE-B3D7-46C0-BC7D-50C83DEDB674}" type="slidenum">
              <a:rPr lang="en-US"/>
              <a:pPr/>
              <a:t>9</a:t>
            </a:fld>
            <a:endParaRPr lang="en-US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 Mechanics</a:t>
            </a:r>
          </a:p>
        </p:txBody>
      </p:sp>
      <p:sp>
        <p:nvSpPr>
          <p:cNvPr id="289797" name="Oval 5"/>
          <p:cNvSpPr>
            <a:spLocks noChangeArrowheads="1"/>
          </p:cNvSpPr>
          <p:nvPr/>
        </p:nvSpPr>
        <p:spPr bwMode="auto">
          <a:xfrm>
            <a:off x="685800" y="2057400"/>
            <a:ext cx="1447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Britannic Bold" pitchFamily="34" charset="0"/>
              </a:rPr>
              <a:t>INVESTORS</a:t>
            </a:r>
          </a:p>
        </p:txBody>
      </p:sp>
      <p:sp>
        <p:nvSpPr>
          <p:cNvPr id="289798" name="Oval 6"/>
          <p:cNvSpPr>
            <a:spLocks noChangeArrowheads="1"/>
          </p:cNvSpPr>
          <p:nvPr/>
        </p:nvSpPr>
        <p:spPr bwMode="auto">
          <a:xfrm>
            <a:off x="6096000" y="3429000"/>
            <a:ext cx="1447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Britannic Bold" pitchFamily="34" charset="0"/>
              </a:rPr>
              <a:t>TMPC</a:t>
            </a:r>
          </a:p>
        </p:txBody>
      </p:sp>
      <p:sp>
        <p:nvSpPr>
          <p:cNvPr id="289799" name="Oval 7"/>
          <p:cNvSpPr>
            <a:spLocks noChangeArrowheads="1"/>
          </p:cNvSpPr>
          <p:nvPr/>
        </p:nvSpPr>
        <p:spPr bwMode="auto">
          <a:xfrm>
            <a:off x="3505200" y="2667000"/>
            <a:ext cx="1447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Britannic Bold" pitchFamily="34" charset="0"/>
              </a:rPr>
              <a:t>TPFA</a:t>
            </a:r>
          </a:p>
        </p:txBody>
      </p:sp>
      <p:sp>
        <p:nvSpPr>
          <p:cNvPr id="289800" name="Oval 8"/>
          <p:cNvSpPr>
            <a:spLocks noChangeArrowheads="1"/>
          </p:cNvSpPr>
          <p:nvPr/>
        </p:nvSpPr>
        <p:spPr bwMode="auto">
          <a:xfrm>
            <a:off x="1143000" y="5105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latin typeface="Britannic Bold" pitchFamily="34" charset="0"/>
              </a:rPr>
              <a:t>A</a:t>
            </a:r>
          </a:p>
        </p:txBody>
      </p:sp>
      <p:sp>
        <p:nvSpPr>
          <p:cNvPr id="289801" name="Oval 9"/>
          <p:cNvSpPr>
            <a:spLocks noChangeArrowheads="1"/>
          </p:cNvSpPr>
          <p:nvPr/>
        </p:nvSpPr>
        <p:spPr bwMode="auto">
          <a:xfrm>
            <a:off x="2971800" y="5105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latin typeface="Britannic Bold" pitchFamily="34" charset="0"/>
              </a:rPr>
              <a:t>B</a:t>
            </a:r>
          </a:p>
        </p:txBody>
      </p:sp>
      <p:sp>
        <p:nvSpPr>
          <p:cNvPr id="289802" name="Oval 10"/>
          <p:cNvSpPr>
            <a:spLocks noChangeArrowheads="1"/>
          </p:cNvSpPr>
          <p:nvPr/>
        </p:nvSpPr>
        <p:spPr bwMode="auto">
          <a:xfrm>
            <a:off x="4800600" y="5105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latin typeface="Britannic Bold" pitchFamily="34" charset="0"/>
              </a:rPr>
              <a:t>C</a:t>
            </a:r>
          </a:p>
        </p:txBody>
      </p:sp>
      <p:sp>
        <p:nvSpPr>
          <p:cNvPr id="289803" name="Oval 11"/>
          <p:cNvSpPr>
            <a:spLocks noChangeArrowheads="1"/>
          </p:cNvSpPr>
          <p:nvPr/>
        </p:nvSpPr>
        <p:spPr bwMode="auto">
          <a:xfrm>
            <a:off x="6629400" y="5105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latin typeface="Britannic Bold" pitchFamily="34" charset="0"/>
              </a:rPr>
              <a:t>D</a:t>
            </a:r>
          </a:p>
        </p:txBody>
      </p:sp>
      <p:sp>
        <p:nvSpPr>
          <p:cNvPr id="289817" name="Line 25"/>
          <p:cNvSpPr>
            <a:spLocks noChangeShapeType="1"/>
          </p:cNvSpPr>
          <p:nvPr/>
        </p:nvSpPr>
        <p:spPr bwMode="auto">
          <a:xfrm>
            <a:off x="2133600" y="25146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18" name="Line 26"/>
          <p:cNvSpPr>
            <a:spLocks noChangeShapeType="1"/>
          </p:cNvSpPr>
          <p:nvPr/>
        </p:nvSpPr>
        <p:spPr bwMode="auto">
          <a:xfrm>
            <a:off x="4953000" y="32004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26" name="Line 34"/>
          <p:cNvSpPr>
            <a:spLocks noChangeShapeType="1"/>
          </p:cNvSpPr>
          <p:nvPr/>
        </p:nvSpPr>
        <p:spPr bwMode="auto">
          <a:xfrm flipH="1">
            <a:off x="5410200" y="43434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27" name="Line 35"/>
          <p:cNvSpPr>
            <a:spLocks noChangeShapeType="1"/>
          </p:cNvSpPr>
          <p:nvPr/>
        </p:nvSpPr>
        <p:spPr bwMode="auto">
          <a:xfrm>
            <a:off x="6781800" y="43434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28" name="Line 36"/>
          <p:cNvSpPr>
            <a:spLocks noChangeShapeType="1"/>
          </p:cNvSpPr>
          <p:nvPr/>
        </p:nvSpPr>
        <p:spPr bwMode="auto">
          <a:xfrm flipH="1">
            <a:off x="3733800" y="4343400"/>
            <a:ext cx="3048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29" name="Line 37"/>
          <p:cNvSpPr>
            <a:spLocks noChangeShapeType="1"/>
          </p:cNvSpPr>
          <p:nvPr/>
        </p:nvSpPr>
        <p:spPr bwMode="auto">
          <a:xfrm flipH="1">
            <a:off x="1905000" y="4343400"/>
            <a:ext cx="487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37" name="Text Box 45"/>
          <p:cNvSpPr txBox="1">
            <a:spLocks noChangeArrowheads="1"/>
          </p:cNvSpPr>
          <p:nvPr/>
        </p:nvSpPr>
        <p:spPr bwMode="auto">
          <a:xfrm>
            <a:off x="2422525" y="2373313"/>
            <a:ext cx="1190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Britannic Bold" pitchFamily="34" charset="0"/>
              </a:rPr>
              <a:t>TPFA Bonds</a:t>
            </a:r>
          </a:p>
        </p:txBody>
      </p:sp>
      <p:sp>
        <p:nvSpPr>
          <p:cNvPr id="289838" name="Text Box 46"/>
          <p:cNvSpPr txBox="1">
            <a:spLocks noChangeArrowheads="1"/>
          </p:cNvSpPr>
          <p:nvPr/>
        </p:nvSpPr>
        <p:spPr bwMode="auto">
          <a:xfrm>
            <a:off x="5241925" y="2982913"/>
            <a:ext cx="139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Britannic Bold" pitchFamily="34" charset="0"/>
              </a:rPr>
              <a:t>Bond Proceeds</a:t>
            </a:r>
          </a:p>
        </p:txBody>
      </p:sp>
      <p:sp>
        <p:nvSpPr>
          <p:cNvPr id="289839" name="Text Box 47"/>
          <p:cNvSpPr txBox="1">
            <a:spLocks noChangeArrowheads="1"/>
          </p:cNvSpPr>
          <p:nvPr/>
        </p:nvSpPr>
        <p:spPr bwMode="auto">
          <a:xfrm>
            <a:off x="7924800" y="5105400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Britannic Bold" pitchFamily="34" charset="0"/>
              </a:rPr>
              <a:t>Loans</a:t>
            </a:r>
          </a:p>
        </p:txBody>
      </p:sp>
      <p:sp>
        <p:nvSpPr>
          <p:cNvPr id="289843" name="Rectangle 51"/>
          <p:cNvSpPr>
            <a:spLocks noChangeArrowheads="1"/>
          </p:cNvSpPr>
          <p:nvPr/>
        </p:nvSpPr>
        <p:spPr bwMode="auto">
          <a:xfrm>
            <a:off x="6019800" y="43434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Britannic Bold" pitchFamily="34" charset="0"/>
              </a:rPr>
              <a:t>LOANS</a:t>
            </a:r>
          </a:p>
        </p:txBody>
      </p:sp>
      <p:sp>
        <p:nvSpPr>
          <p:cNvPr id="289845" name="Text Box 53"/>
          <p:cNvSpPr txBox="1">
            <a:spLocks noChangeArrowheads="1"/>
          </p:cNvSpPr>
          <p:nvPr/>
        </p:nvSpPr>
        <p:spPr bwMode="auto">
          <a:xfrm>
            <a:off x="2727325" y="2863850"/>
            <a:ext cx="219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289846" name="Text Box 54"/>
          <p:cNvSpPr txBox="1">
            <a:spLocks noChangeArrowheads="1"/>
          </p:cNvSpPr>
          <p:nvPr/>
        </p:nvSpPr>
        <p:spPr bwMode="auto">
          <a:xfrm>
            <a:off x="2651125" y="263048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Britannic Bold" pitchFamily="34" charset="0"/>
              </a:rPr>
              <a:t>$</a:t>
            </a:r>
          </a:p>
        </p:txBody>
      </p:sp>
    </p:spTree>
  </p:cSld>
  <p:clrMapOvr>
    <a:masterClrMapping/>
  </p:clrMapOvr>
  <p:transition advTm="0"/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Britannic Bold"/>
        <a:ea typeface=""/>
        <a:cs typeface=""/>
      </a:majorFont>
      <a:minorFont>
        <a:latin typeface="Alask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1137</Words>
  <PresentationFormat>On-screen Show (4:3)</PresentationFormat>
  <Paragraphs>310</Paragraphs>
  <Slides>27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LinksUpToDate>false</LinksUpToDate>
  <SharedDoc>false</SharedDoc>
  <HyperlinksChanged>false</HyperlinksChanged>
</Properties>
</file>