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wmf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314" r:id="rId2"/>
    <p:sldId id="349" r:id="rId3"/>
    <p:sldId id="360" r:id="rId4"/>
    <p:sldId id="367" r:id="rId5"/>
    <p:sldId id="384" r:id="rId6"/>
    <p:sldId id="369" r:id="rId7"/>
    <p:sldId id="371" r:id="rId8"/>
    <p:sldId id="383" r:id="rId9"/>
    <p:sldId id="370" r:id="rId10"/>
    <p:sldId id="373" r:id="rId11"/>
    <p:sldId id="379" r:id="rId12"/>
    <p:sldId id="377" r:id="rId13"/>
    <p:sldId id="385" r:id="rId14"/>
    <p:sldId id="372" r:id="rId15"/>
    <p:sldId id="356" r:id="rId16"/>
    <p:sldId id="357" r:id="rId17"/>
    <p:sldId id="382" r:id="rId18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DDDDDD"/>
    <a:srgbClr val="00FF00"/>
    <a:srgbClr val="FFFF00"/>
    <a:srgbClr val="800000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55" autoAdjust="0"/>
    <p:restoredTop sz="94660"/>
  </p:normalViewPr>
  <p:slideViewPr>
    <p:cSldViewPr>
      <p:cViewPr>
        <p:scale>
          <a:sx n="66" d="100"/>
          <a:sy n="66" d="100"/>
        </p:scale>
        <p:origin x="-5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72"/>
    </p:cViewPr>
  </p:sorterViewPr>
  <p:gridSpacing cx="78028800" cy="780288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slide" Target="slides/slide12.xml" />
  <Relationship Id="rId18" Type="http://schemas.openxmlformats.org/officeDocument/2006/relationships/slide" Target="slides/slide17.xml" />
  <Relationship Id="rId3" Type="http://schemas.openxmlformats.org/officeDocument/2006/relationships/slide" Target="slides/slide2.xml" />
  <Relationship Id="rId21" Type="http://schemas.openxmlformats.org/officeDocument/2006/relationships/presProps" Target="presProps.xml" />
  <Relationship Id="rId7" Type="http://schemas.openxmlformats.org/officeDocument/2006/relationships/slide" Target="slides/slide6.xml" />
  <Relationship Id="rId12" Type="http://schemas.openxmlformats.org/officeDocument/2006/relationships/slide" Target="slides/slide11.xml" />
  <Relationship Id="rId17" Type="http://schemas.openxmlformats.org/officeDocument/2006/relationships/slide" Target="slides/slide16.xml" />
  <Relationship Id="rId2" Type="http://schemas.openxmlformats.org/officeDocument/2006/relationships/slide" Target="slides/slide1.xml" />
  <Relationship Id="rId16" Type="http://schemas.openxmlformats.org/officeDocument/2006/relationships/slide" Target="slides/slide15.xml" />
  <Relationship Id="rId20" Type="http://schemas.openxmlformats.org/officeDocument/2006/relationships/handoutMaster" Target="handoutMasters/handoutMaster1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slide" Target="slides/slide10.xml" />
  <Relationship Id="rId24" Type="http://schemas.openxmlformats.org/officeDocument/2006/relationships/tableStyles" Target="tableStyles.xml" />
  <Relationship Id="rId5" Type="http://schemas.openxmlformats.org/officeDocument/2006/relationships/slide" Target="slides/slide4.xml" />
  <Relationship Id="rId15" Type="http://schemas.openxmlformats.org/officeDocument/2006/relationships/slide" Target="slides/slide14.xml" />
  <Relationship Id="rId23" Type="http://schemas.openxmlformats.org/officeDocument/2006/relationships/theme" Target="theme/theme1.xml" />
  <Relationship Id="rId10" Type="http://schemas.openxmlformats.org/officeDocument/2006/relationships/slide" Target="slides/slide9.xml" />
  <Relationship Id="rId19" Type="http://schemas.openxmlformats.org/officeDocument/2006/relationships/notesMaster" Target="notesMasters/notesMaster1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slide" Target="slides/slide13.xml" />
  <Relationship Id="rId22" Type="http://schemas.openxmlformats.org/officeDocument/2006/relationships/viewProps" Target="viewProps.xml" />
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46" tIns="43073" rIns="86146" bIns="43073" numCol="1" anchor="t" anchorCtr="0" compatLnSpc="1">
            <a:prstTxWarp prst="textNoShape">
              <a:avLst/>
            </a:prstTxWarp>
          </a:bodyPr>
          <a:lstStyle>
            <a:lvl1pPr defTabSz="862013">
              <a:defRPr sz="1100"/>
            </a:lvl1pPr>
          </a:lstStyle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46" tIns="43073" rIns="86146" bIns="43073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46" tIns="43073" rIns="86146" bIns="43073" numCol="1" anchor="b" anchorCtr="0" compatLnSpc="1">
            <a:prstTxWarp prst="textNoShape">
              <a:avLst/>
            </a:prstTxWarp>
          </a:bodyPr>
          <a:lstStyle>
            <a:lvl1pPr defTabSz="862013">
              <a:defRPr sz="1100"/>
            </a:lvl1pPr>
          </a:lstStyle>
          <a:p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46" tIns="43073" rIns="86146" bIns="43073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44F0EB83-E929-4418-9313-A9B30D144E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3238"/>
            <a:ext cx="54864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D1FF36-AD00-47DF-90B6-95FEDF6464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4A9643F-C729-4090-A1B5-E2E6E00ABAB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258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6F259-D2F1-4F5F-BD0F-FA922AA576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713D6-F5E1-4624-9EF5-56EF4F886B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AEB3167-34EB-446A-87E9-5346CA5C9A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6EA40-4AE1-457C-8757-2FDB62356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35809-DD40-468B-A610-40E249921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53210-B805-45F9-9411-04001184B8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545A9-DDD4-4D3D-9F08-B1C1A9D63C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6D6D4-D5F2-4122-B32E-65E77B23FD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86D38-72CD-41DF-B91B-76FE8CE546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CDE07-BC11-4C45-A762-9D7DF95188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BC0EF-0458-417C-B495-29FD282EB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155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151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D948D219-A3EF-4718-9E6B-0943B80FEB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 advTm="0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Britannic Bold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2400">
          <a:solidFill>
            <a:schemeClr val="folHlink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folHlink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2000">
          <a:solidFill>
            <a:schemeClr val="folHlink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_rels/slide1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emf" />
  <Relationship Id="rId1" Type="http://schemas.openxmlformats.org/officeDocument/2006/relationships/slideLayout" Target="../slideLayouts/slideLayout2.xml" />
</Relationships>
</file>

<file path=ppt/slides/_rels/slide1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1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4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4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ABA81-A3B1-48F2-865F-3C31B11264A3}" type="slidenum">
              <a:rPr lang="en-US"/>
              <a:pPr/>
              <a:t>1</a:t>
            </a:fld>
            <a:endParaRPr lang="en-US"/>
          </a:p>
        </p:txBody>
      </p:sp>
      <p:pic>
        <p:nvPicPr>
          <p:cNvPr id="181250" name="Picture 2" descr="seal3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5575300"/>
            <a:ext cx="1219200" cy="1054100"/>
          </a:xfrm>
          <a:noFill/>
          <a:ln/>
        </p:spPr>
      </p:pic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381000" y="5729288"/>
            <a:ext cx="9144000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23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aska" pitchFamily="34" charset="0"/>
              </a:rPr>
              <a:t>Texas Military Preparedness Commission</a:t>
            </a: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2209800" y="6248400"/>
            <a:ext cx="4267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>
                <a:solidFill>
                  <a:srgbClr val="800000"/>
                </a:solidFill>
                <a:latin typeface="Alaska" pitchFamily="34" charset="0"/>
              </a:rPr>
              <a:t>Office of the Governor</a:t>
            </a:r>
          </a:p>
        </p:txBody>
      </p:sp>
      <p:sp>
        <p:nvSpPr>
          <p:cNvPr id="181254" name="Text Box 6"/>
          <p:cNvSpPr txBox="1">
            <a:spLocks noChangeArrowheads="1"/>
          </p:cNvSpPr>
          <p:nvPr/>
        </p:nvSpPr>
        <p:spPr bwMode="auto">
          <a:xfrm>
            <a:off x="533400" y="2193925"/>
            <a:ext cx="7772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800000"/>
                </a:solidFill>
                <a:latin typeface="Britannic Bold" pitchFamily="34" charset="0"/>
              </a:rPr>
              <a:t>Texas Military Preparedness Commission </a:t>
            </a:r>
          </a:p>
          <a:p>
            <a:pPr algn="ctr"/>
            <a:r>
              <a:rPr lang="en-US" sz="2800" b="1">
                <a:solidFill>
                  <a:srgbClr val="800000"/>
                </a:solidFill>
                <a:latin typeface="Britannic Bold" pitchFamily="34" charset="0"/>
              </a:rPr>
              <a:t>Revolving Loan Fund</a:t>
            </a:r>
            <a:r>
              <a:rPr lang="en-US" sz="4400" b="1">
                <a:solidFill>
                  <a:srgbClr val="800000"/>
                </a:solidFill>
                <a:latin typeface="Britannic Bold" pitchFamily="34" charset="0"/>
              </a:rPr>
              <a:t> </a:t>
            </a:r>
          </a:p>
          <a:p>
            <a:pPr algn="ctr"/>
            <a:r>
              <a:rPr lang="en-US" sz="1600" b="1">
                <a:solidFill>
                  <a:srgbClr val="800000"/>
                </a:solidFill>
                <a:latin typeface="Britannic Bold" pitchFamily="34" charset="0"/>
              </a:rPr>
              <a:t>April  2007</a:t>
            </a:r>
            <a:endParaRPr lang="en-US" sz="3200" b="1">
              <a:solidFill>
                <a:srgbClr val="800000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3C60-5D41-4A9E-96C0-C233F06D902F}" type="slidenum">
              <a:rPr lang="en-US"/>
              <a:pPr/>
              <a:t>10</a:t>
            </a:fld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Costs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TMPC Administrative fee: 1/10 of 1% (10 bp) of par amount of loan ($1,000 per $1 million loan). Due when loan is funded. May be paid from bond proceeds and included in the loan amount.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Local Costs of Issuance (Financial advisor, Bond counsel, and credit rating if Borrower does not have an existing rating)</a:t>
            </a:r>
          </a:p>
          <a:p>
            <a:pPr>
              <a:buFont typeface="Wingdings" pitchFamily="2" charset="2"/>
              <a:buChar char="§"/>
            </a:pPr>
            <a:endParaRPr lang="en-US" sz="900" b="1"/>
          </a:p>
          <a:p>
            <a:pPr>
              <a:buFont typeface="Wingdings" pitchFamily="2" charset="2"/>
              <a:buChar char="§"/>
            </a:pPr>
            <a:r>
              <a:rPr lang="en-US" b="1"/>
              <a:t>Arbitrage Rebate Compliance</a:t>
            </a:r>
          </a:p>
        </p:txBody>
      </p:sp>
    </p:spTree>
  </p:cSld>
  <p:clrMapOvr>
    <a:masterClrMapping/>
  </p:clrMapOvr>
  <p:transition advTm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DDED-34B5-4877-B62D-CEAE186588AC}" type="slidenum">
              <a:rPr lang="en-US"/>
              <a:pPr/>
              <a:t>11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Allocation of TPFA Costs of Issuance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286000"/>
            <a:ext cx="33528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b="1"/>
              <a:t>Bond Counsel</a:t>
            </a:r>
          </a:p>
          <a:p>
            <a:pPr>
              <a:buFont typeface="Wingdings" pitchFamily="2" charset="2"/>
              <a:buChar char="§"/>
            </a:pPr>
            <a:r>
              <a:rPr lang="en-US" sz="2400" b="1"/>
              <a:t>Financial Advisor</a:t>
            </a:r>
          </a:p>
          <a:p>
            <a:pPr>
              <a:buFont typeface="Wingdings" pitchFamily="2" charset="2"/>
              <a:buChar char="§"/>
            </a:pPr>
            <a:r>
              <a:rPr lang="en-US" sz="2400" b="1"/>
              <a:t>Rating Agency Fees</a:t>
            </a:r>
          </a:p>
          <a:p>
            <a:pPr>
              <a:buFont typeface="Wingdings" pitchFamily="2" charset="2"/>
              <a:buChar char="§"/>
            </a:pPr>
            <a:r>
              <a:rPr lang="en-US" sz="2400" b="1"/>
              <a:t>Official Statement printing and distribution</a:t>
            </a:r>
          </a:p>
          <a:p>
            <a:pPr>
              <a:buFont typeface="Wingdings" pitchFamily="2" charset="2"/>
              <a:buChar char="§"/>
            </a:pPr>
            <a:r>
              <a:rPr lang="en-US" sz="2400" b="1"/>
              <a:t>Miscellaneous</a:t>
            </a:r>
          </a:p>
          <a:p>
            <a:endParaRPr lang="en-US" sz="2400" b="1"/>
          </a:p>
        </p:txBody>
      </p:sp>
      <p:graphicFrame>
        <p:nvGraphicFramePr>
          <p:cNvPr id="293956" name="Group 68"/>
          <p:cNvGraphicFramePr>
            <a:graphicFrameLocks noGrp="1"/>
          </p:cNvGraphicFramePr>
          <p:nvPr/>
        </p:nvGraphicFramePr>
        <p:xfrm>
          <a:off x="3886200" y="2133600"/>
          <a:ext cx="4654550" cy="3452813"/>
        </p:xfrm>
        <a:graphic>
          <a:graphicData uri="http://schemas.openxmlformats.org/drawingml/2006/table">
            <a:tbl>
              <a:tblPr/>
              <a:tblGrid>
                <a:gridCol w="1295400"/>
                <a:gridCol w="1371600"/>
                <a:gridCol w="844550"/>
                <a:gridCol w="11430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Loan Amount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% of 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Pro Rata COI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$20,000,000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100%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$200,000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DDE5E-7B51-4B5B-A00D-6A3D4E7B758B}" type="slidenum">
              <a:rPr lang="en-US"/>
              <a:pPr/>
              <a:t>12</a:t>
            </a:fld>
            <a:endParaRPr lang="en-US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Sources and Uses Schedule</a:t>
            </a:r>
          </a:p>
        </p:txBody>
      </p:sp>
      <p:graphicFrame>
        <p:nvGraphicFramePr>
          <p:cNvPr id="292002" name="Group 162"/>
          <p:cNvGraphicFramePr>
            <a:graphicFrameLocks noGrp="1"/>
          </p:cNvGraphicFramePr>
          <p:nvPr/>
        </p:nvGraphicFramePr>
        <p:xfrm>
          <a:off x="457200" y="1905000"/>
          <a:ext cx="8458200" cy="4792663"/>
        </p:xfrm>
        <a:graphic>
          <a:graphicData uri="http://schemas.openxmlformats.org/drawingml/2006/table">
            <a:tbl>
              <a:tblPr/>
              <a:tblGrid>
                <a:gridCol w="1676400"/>
                <a:gridCol w="1295400"/>
                <a:gridCol w="1371600"/>
                <a:gridCol w="1371600"/>
                <a:gridCol w="1371600"/>
                <a:gridCol w="13716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Borrower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Sources: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Loan Proceeds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$5,130,425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$10,209,150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$4,114,000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$1,066,120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$20,519,695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Uses: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Project Fund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TMPC Fee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TPFA Cost of Issuance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Local Cost of Issuance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Underwriter Discount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$25,425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$49,150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$99,695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$5,130,425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$10,209,150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$4,114,000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$1,066,120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$20,519,695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D72C4-F6E2-44E3-94D9-EA7E44EB7D31}" type="slidenum">
              <a:rPr lang="en-US"/>
              <a:pPr/>
              <a:t>13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Debt Service Schedule</a:t>
            </a:r>
          </a:p>
        </p:txBody>
      </p:sp>
      <p:pic>
        <p:nvPicPr>
          <p:cNvPr id="304131" name="Picture 3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1768475"/>
            <a:ext cx="6629400" cy="3949700"/>
          </a:xfrm>
          <a:noFill/>
          <a:ln/>
        </p:spPr>
      </p:pic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838200" y="5715000"/>
            <a:ext cx="7467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100" baseline="30000">
                <a:solidFill>
                  <a:schemeClr val="folHlink"/>
                </a:solidFill>
                <a:latin typeface="Alaska" pitchFamily="34" charset="0"/>
              </a:rPr>
              <a:t>1 </a:t>
            </a:r>
            <a:r>
              <a:rPr lang="en-US" sz="1100">
                <a:solidFill>
                  <a:schemeClr val="folHlink"/>
                </a:solidFill>
                <a:latin typeface="Alaska" pitchFamily="34" charset="0"/>
              </a:rPr>
              <a:t>Based on market conditions as of April 9, 2007; Each Loan amount assumed to include 10bp TMPC Administrative Fee, $50,000 Local Cost of Issuance and pro rata share of TPFA Cost of Issuance and Underwriters Discount, 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C6DD60C-A54B-4051-AF95-46EF603612C1}" type="slidenum">
              <a:rPr lang="en-US"/>
              <a:pPr/>
              <a:t>14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Borrowers should consult with their bond counsel and financial advisor prior to submitting an application.</a:t>
            </a:r>
          </a:p>
        </p:txBody>
      </p:sp>
    </p:spTree>
  </p:cSld>
  <p:clrMapOvr>
    <a:masterClrMapping/>
  </p:clrMapOvr>
  <p:transition advTm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1E87B-AA8F-436E-ACBF-05FEFC1D5B2B}" type="slidenum">
              <a:rPr lang="en-US"/>
              <a:pPr/>
              <a:t>15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Timeline:</a:t>
            </a:r>
          </a:p>
        </p:txBody>
      </p:sp>
      <p:graphicFrame>
        <p:nvGraphicFramePr>
          <p:cNvPr id="248927" name="Group 9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924800" cy="4414838"/>
        </p:xfrm>
        <a:graphic>
          <a:graphicData uri="http://schemas.openxmlformats.org/drawingml/2006/table">
            <a:tbl>
              <a:tblPr/>
              <a:tblGrid>
                <a:gridCol w="2001838"/>
                <a:gridCol w="5922962"/>
              </a:tblGrid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May 1, 2007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Letters of Interest Due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May 17, 2007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TMPC Reviews Letters of Interest and determine if there is sufficient interest to implement program (Need at least $20 million in total loans per bond issue).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June 15, 2007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Communities Submit Applications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August 16, 2007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TMPC Commissioners Approve Applications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August 30, 2007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Letters of Commitments from Communities (City Council/Board Resolution)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84AE-E42B-45A9-B754-3635C60D0272}" type="slidenum">
              <a:rPr lang="en-US"/>
              <a:pPr/>
              <a:t>16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Timeline (continued):</a:t>
            </a:r>
          </a:p>
        </p:txBody>
      </p:sp>
      <p:graphicFrame>
        <p:nvGraphicFramePr>
          <p:cNvPr id="250932" name="Group 52"/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7643813" cy="3657600"/>
        </p:xfrm>
        <a:graphic>
          <a:graphicData uri="http://schemas.openxmlformats.org/drawingml/2006/table">
            <a:tbl>
              <a:tblPr/>
              <a:tblGrid>
                <a:gridCol w="2081213"/>
                <a:gridCol w="5562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September 6, 2007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TPFA Board Approves Requests for Financing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November 13, 2007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Bond Review Board Planning Session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November 29, 2007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Bond Review Board Approval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Week of Dec.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Governing bodies of Borrowers approve Bond resolution; Bonds sold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December 20, 2007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Loans Funded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0934" name="Text Box 54"/>
          <p:cNvSpPr txBox="1">
            <a:spLocks noChangeArrowheads="1"/>
          </p:cNvSpPr>
          <p:nvPr/>
        </p:nvSpPr>
        <p:spPr bwMode="auto">
          <a:xfrm>
            <a:off x="593725" y="5665788"/>
            <a:ext cx="692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Alaska" pitchFamily="34" charset="0"/>
              </a:rPr>
              <a:t>Note: Additional approvals by Borrower’s governing body may also be required.</a:t>
            </a:r>
          </a:p>
        </p:txBody>
      </p:sp>
    </p:spTree>
  </p:cSld>
  <p:clrMapOvr>
    <a:masterClrMapping/>
  </p:clrMapOvr>
  <p:transition advTm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01C19-0163-4873-8C04-CEBD4ED27458}" type="slidenum">
              <a:rPr lang="en-US"/>
              <a:pPr/>
              <a:t>17</a:t>
            </a:fld>
            <a:endParaRPr lang="en-US"/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685800" y="17526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Alaska" pitchFamily="34" charset="0"/>
              </a:rPr>
              <a:t>Questions?</a:t>
            </a:r>
          </a:p>
        </p:txBody>
      </p:sp>
      <p:sp>
        <p:nvSpPr>
          <p:cNvPr id="300037" name="Text Box 5"/>
          <p:cNvSpPr txBox="1">
            <a:spLocks noChangeArrowheads="1"/>
          </p:cNvSpPr>
          <p:nvPr/>
        </p:nvSpPr>
        <p:spPr bwMode="auto">
          <a:xfrm>
            <a:off x="381000" y="2514600"/>
            <a:ext cx="8305800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laska" pitchFamily="34" charset="0"/>
              </a:rPr>
              <a:t>Primary Points of Contact: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900" b="1">
                <a:latin typeface="Alaska" pitchFamily="34" charset="0"/>
              </a:rPr>
              <a:t>Applications and Timeline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latin typeface="Alaska" pitchFamily="34" charset="0"/>
              </a:rPr>
              <a:t>	</a:t>
            </a:r>
            <a:r>
              <a:rPr lang="en-US" sz="1700" b="1">
                <a:latin typeface="Alaska" pitchFamily="34" charset="0"/>
              </a:rPr>
              <a:t>Al Casals  	(512)936-0517    acasals@governor.state.tx.us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900" b="1">
                <a:latin typeface="Alaska" pitchFamily="34" charset="0"/>
              </a:rPr>
              <a:t>Finance Questions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latin typeface="Alaska" pitchFamily="34" charset="0"/>
              </a:rPr>
              <a:t>	</a:t>
            </a:r>
            <a:r>
              <a:rPr lang="en-US" sz="1700" b="1">
                <a:latin typeface="Alaska" pitchFamily="34" charset="0"/>
              </a:rPr>
              <a:t>Kim Edwards  	(512)463-5544   kim.edwards@tpfa.state.tx.us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900" b="1">
                <a:latin typeface="Alaska" pitchFamily="34" charset="0"/>
              </a:rPr>
              <a:t>Legal Questions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latin typeface="Alaska" pitchFamily="34" charset="0"/>
              </a:rPr>
              <a:t>	Judith Porras</a:t>
            </a:r>
            <a:r>
              <a:rPr lang="en-US" sz="1700" b="1">
                <a:latin typeface="Alaska" pitchFamily="34" charset="0"/>
              </a:rPr>
              <a:t> 	(512)463-6735  Judith.porras@tpfa.state.tx.us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latin typeface="Alaska" pitchFamily="34" charset="0"/>
              </a:rPr>
              <a:t>			</a:t>
            </a:r>
          </a:p>
        </p:txBody>
      </p:sp>
    </p:spTree>
  </p:cSld>
  <p:clrMapOvr>
    <a:masterClrMapping/>
  </p:clrMapOvr>
  <p:transition advTm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CFBF-62BC-492C-8F06-3747D0E2D25B}" type="slidenum">
              <a:rPr lang="en-US"/>
              <a:pPr/>
              <a:t>2</a:t>
            </a:fld>
            <a:endParaRPr lang="en-US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762000"/>
          </a:xfrm>
        </p:spPr>
        <p:txBody>
          <a:bodyPr/>
          <a:lstStyle/>
          <a:p>
            <a:r>
              <a:rPr lang="en-US"/>
              <a:t>Who can apply for a TMRVL Loan? </a:t>
            </a:r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458200" cy="4419600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0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/>
              <a:t>Political subdivisions adjacent to, near, or encompassing part of an active military installation or an installation closed as a result of BRAC 2005</a:t>
            </a:r>
            <a:r>
              <a:rPr lang="en-US" sz="3000" b="1"/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/>
              <a:t>Criteria:</a:t>
            </a:r>
            <a:r>
              <a:rPr lang="en-US" sz="2000" b="1"/>
              <a:t> 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Increase military value for BRAC scoring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Provide positive economic impact, such as job creation, for communities negatively impacted by BRAC 2005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b="1"/>
              <a:t>Assist communities with infrastructure projects that support new missions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/>
              <a:t>Communities can “partner” with other Communities</a:t>
            </a:r>
          </a:p>
        </p:txBody>
      </p:sp>
      <p:sp>
        <p:nvSpPr>
          <p:cNvPr id="233480" name="Text Box 8"/>
          <p:cNvSpPr txBox="1">
            <a:spLocks noChangeArrowheads="1"/>
          </p:cNvSpPr>
          <p:nvPr/>
        </p:nvSpPr>
        <p:spPr bwMode="auto">
          <a:xfrm>
            <a:off x="1584325" y="6216650"/>
            <a:ext cx="1841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33481" name="Group 9"/>
          <p:cNvGrpSpPr>
            <a:grpSpLocks/>
          </p:cNvGrpSpPr>
          <p:nvPr/>
        </p:nvGrpSpPr>
        <p:grpSpPr bwMode="auto">
          <a:xfrm>
            <a:off x="228600" y="5838825"/>
            <a:ext cx="8686800" cy="942975"/>
            <a:chOff x="0" y="3552"/>
            <a:chExt cx="5472" cy="594"/>
          </a:xfrm>
        </p:grpSpPr>
        <p:pic>
          <p:nvPicPr>
            <p:cNvPr id="233482" name="Picture 10" descr="seal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233483" name="Rectangle 11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233484" name="Text Box 12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</p:spTree>
  </p:cSld>
  <p:clrMapOvr>
    <a:masterClrMapping/>
  </p:clrMapOvr>
  <p:transition advTm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29DB3-6ED4-4848-8614-6AF46870FC77}" type="slidenum">
              <a:rPr lang="en-US"/>
              <a:pPr/>
              <a:t>3</a:t>
            </a:fld>
            <a:endParaRPr lang="en-US"/>
          </a:p>
        </p:txBody>
      </p:sp>
      <p:sp>
        <p:nvSpPr>
          <p:cNvPr id="264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Criteria  </a:t>
            </a:r>
          </a:p>
        </p:txBody>
      </p:sp>
      <p:sp>
        <p:nvSpPr>
          <p:cNvPr id="26419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52600"/>
            <a:ext cx="7967663" cy="39624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00" b="1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b="1"/>
              <a:t>Funds must be expended completely within 5 years from when loan was awarded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b="1"/>
              <a:t>Minimum amount of loan will be $1M with a maximum determined by available funds and creditworthiness</a:t>
            </a:r>
            <a:r>
              <a:rPr lang="en-US" sz="2200" b="1"/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b="1"/>
              <a:t>Applications must be submitted with either</a:t>
            </a:r>
            <a:r>
              <a:rPr lang="en-US" sz="2200" b="1"/>
              <a:t>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b="1"/>
              <a:t>Military Value Enhancement Statement; or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b="1"/>
              <a:t>Economic Redevelopment Value Statement</a:t>
            </a:r>
            <a:r>
              <a:rPr lang="en-US" sz="2200" b="1"/>
              <a:t>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b="1"/>
              <a:t>Projects are generally expected to be related to facilities or infrastructure  </a:t>
            </a:r>
          </a:p>
        </p:txBody>
      </p:sp>
      <p:sp>
        <p:nvSpPr>
          <p:cNvPr id="264196" name="Text Box 1028"/>
          <p:cNvSpPr txBox="1">
            <a:spLocks noChangeArrowheads="1"/>
          </p:cNvSpPr>
          <p:nvPr/>
        </p:nvSpPr>
        <p:spPr bwMode="auto">
          <a:xfrm>
            <a:off x="1584325" y="6216650"/>
            <a:ext cx="1841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64197" name="Group 1029"/>
          <p:cNvGrpSpPr>
            <a:grpSpLocks/>
          </p:cNvGrpSpPr>
          <p:nvPr/>
        </p:nvGrpSpPr>
        <p:grpSpPr bwMode="auto">
          <a:xfrm>
            <a:off x="228600" y="5838825"/>
            <a:ext cx="8686800" cy="942975"/>
            <a:chOff x="0" y="3552"/>
            <a:chExt cx="5472" cy="594"/>
          </a:xfrm>
        </p:grpSpPr>
        <p:pic>
          <p:nvPicPr>
            <p:cNvPr id="264198" name="Picture 1030" descr="seal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600"/>
              <a:ext cx="576" cy="546"/>
            </a:xfrm>
            <a:prstGeom prst="rect">
              <a:avLst/>
            </a:prstGeom>
            <a:noFill/>
          </p:spPr>
        </p:pic>
        <p:sp>
          <p:nvSpPr>
            <p:cNvPr id="264199" name="Rectangle 1031"/>
            <p:cNvSpPr>
              <a:spLocks noChangeArrowheads="1"/>
            </p:cNvSpPr>
            <p:nvPr/>
          </p:nvSpPr>
          <p:spPr bwMode="auto">
            <a:xfrm>
              <a:off x="576" y="3552"/>
              <a:ext cx="48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None/>
              </a:pPr>
              <a:r>
                <a:rPr lang="en-US" sz="190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laska" pitchFamily="34" charset="0"/>
                </a:rPr>
                <a:t>Texas Military Preparedness Commission</a:t>
              </a:r>
              <a:endParaRPr lang="en-US" sz="1900">
                <a:solidFill>
                  <a:srgbClr val="800000"/>
                </a:solidFill>
                <a:latin typeface="Alaska" pitchFamily="34" charset="0"/>
              </a:endParaRPr>
            </a:p>
          </p:txBody>
        </p:sp>
        <p:sp>
          <p:nvSpPr>
            <p:cNvPr id="264200" name="Text Box 1032"/>
            <p:cNvSpPr txBox="1">
              <a:spLocks noChangeArrowheads="1"/>
            </p:cNvSpPr>
            <p:nvPr/>
          </p:nvSpPr>
          <p:spPr bwMode="auto">
            <a:xfrm>
              <a:off x="2208" y="3888"/>
              <a:ext cx="14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en-US" sz="1400" b="1">
                  <a:solidFill>
                    <a:srgbClr val="800000"/>
                  </a:solidFill>
                  <a:latin typeface="Alaska" pitchFamily="34" charset="0"/>
                </a:rPr>
                <a:t>Office of the Governor</a:t>
              </a:r>
            </a:p>
          </p:txBody>
        </p:sp>
      </p:grpSp>
    </p:spTree>
  </p:cSld>
  <p:clrMapOvr>
    <a:masterClrMapping/>
  </p:clrMapOvr>
  <p:transition advTm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BA35-CB70-4858-A146-A5A692FBCA2B}" type="slidenum">
              <a:rPr lang="en-US"/>
              <a:pPr/>
              <a:t>4</a:t>
            </a:fld>
            <a:endParaRPr 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RLF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/>
              <a:t>State’s AA/AA+/AA1 General Obligation Credit rating provides a lower interest rate for entities with a lower credit rating. 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Economies of Scale: combining several small bond issues into one larger bond issue lowers up front costs of issuance</a:t>
            </a:r>
          </a:p>
        </p:txBody>
      </p:sp>
    </p:spTree>
  </p:cSld>
  <p:clrMapOvr>
    <a:masterClrMapping/>
  </p:clrMapOvr>
  <p:transition advTm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53FC-E09F-41BF-B2F2-294536CE83E1}" type="slidenum">
              <a:rPr lang="en-US"/>
              <a:pPr/>
              <a:t>5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Debt Service Savings</a:t>
            </a:r>
          </a:p>
        </p:txBody>
      </p:sp>
      <p:graphicFrame>
        <p:nvGraphicFramePr>
          <p:cNvPr id="303107" name="Group 3"/>
          <p:cNvGraphicFramePr>
            <a:graphicFrameLocks noGrp="1"/>
          </p:cNvGraphicFramePr>
          <p:nvPr>
            <p:ph sz="half" idx="2"/>
          </p:nvPr>
        </p:nvGraphicFramePr>
        <p:xfrm>
          <a:off x="609600" y="1676400"/>
          <a:ext cx="7772400" cy="3733800"/>
        </p:xfrm>
        <a:graphic>
          <a:graphicData uri="http://schemas.openxmlformats.org/drawingml/2006/table">
            <a:tbl>
              <a:tblPr/>
              <a:tblGrid>
                <a:gridCol w="3108325"/>
                <a:gridCol w="1258888"/>
                <a:gridCol w="979487"/>
                <a:gridCol w="1227138"/>
                <a:gridCol w="1198562"/>
              </a:tblGrid>
              <a:tr h="6508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Tax Exempt:  $20M for 20 years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Rating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Interest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Rate</a:t>
                      </a:r>
                      <a:r>
                        <a:rPr kumimoji="0" lang="en-US" sz="1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1</a:t>
                      </a: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 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Total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Debt Service 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Savings</a:t>
                      </a:r>
                      <a:r>
                        <a:rPr kumimoji="0" lang="en-US" sz="1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2</a:t>
                      </a:r>
                      <a:endParaRPr kumimoji="0" lang="en-US" sz="13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State of Texas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AA1/AA+/AA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4.475%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$30,946,167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-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Sample A GO Credit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4.573%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$31,217,678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$271,511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Sample BBB GO Credit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BBB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4.662%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$31,462,484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$516,317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Taxable:  $20M for 20 years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State of Texas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AA1/AA+/AA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5.862%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$34,848,319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-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Sample A GO Credit</a:t>
                      </a:r>
                      <a:endParaRPr kumimoji="0" lang="en-US" sz="1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6.131%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$35,623,105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$774,786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  <a:cs typeface="Arial" charset="0"/>
                        </a:rPr>
                        <a:t>Sample BBB GO Credit</a:t>
                      </a:r>
                      <a:endParaRPr kumimoji="0" lang="en-US" sz="1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lask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BBB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6.375%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$36,333,964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laska" pitchFamily="34" charset="0"/>
                        </a:rPr>
                        <a:t>$1,485,645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303171" name="Text Box 67"/>
          <p:cNvSpPr txBox="1">
            <a:spLocks noChangeArrowheads="1"/>
          </p:cNvSpPr>
          <p:nvPr/>
        </p:nvSpPr>
        <p:spPr bwMode="auto">
          <a:xfrm>
            <a:off x="609600" y="5470525"/>
            <a:ext cx="746760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100" baseline="30000">
                <a:solidFill>
                  <a:schemeClr val="folHlink"/>
                </a:solidFill>
                <a:latin typeface="Alaska" pitchFamily="34" charset="0"/>
              </a:rPr>
              <a:t>1 </a:t>
            </a:r>
            <a:r>
              <a:rPr lang="en-US" sz="1100">
                <a:solidFill>
                  <a:schemeClr val="folHlink"/>
                </a:solidFill>
                <a:latin typeface="Alaska" pitchFamily="34" charset="0"/>
              </a:rPr>
              <a:t>Based on market conditions as of April 9, 2007; TIC reflects 20 year level debt service with premium bonds sized to fund a $20 million project, $5.00/$1000 underwriter’s discount and $200,000 cost of issuance.</a:t>
            </a:r>
          </a:p>
          <a:p>
            <a:pPr marL="342900" indent="-342900">
              <a:spcBef>
                <a:spcPct val="50000"/>
              </a:spcBef>
            </a:pPr>
            <a:r>
              <a:rPr lang="en-US" sz="1100" baseline="30000">
                <a:solidFill>
                  <a:schemeClr val="folHlink"/>
                </a:solidFill>
                <a:latin typeface="Alaska" pitchFamily="34" charset="0"/>
              </a:rPr>
              <a:t>2</a:t>
            </a:r>
            <a:r>
              <a:rPr lang="en-US" sz="1100">
                <a:solidFill>
                  <a:schemeClr val="folHlink"/>
                </a:solidFill>
                <a:latin typeface="Alaska" pitchFamily="34" charset="0"/>
              </a:rPr>
              <a:t> Over 20 year life of bond issue.</a:t>
            </a:r>
          </a:p>
        </p:txBody>
      </p:sp>
      <p:sp>
        <p:nvSpPr>
          <p:cNvPr id="303172" name="Text Box 68"/>
          <p:cNvSpPr txBox="1">
            <a:spLocks noChangeArrowheads="1"/>
          </p:cNvSpPr>
          <p:nvPr/>
        </p:nvSpPr>
        <p:spPr bwMode="auto">
          <a:xfrm>
            <a:off x="2117725" y="6216650"/>
            <a:ext cx="1841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F60-B88E-4CDD-9253-395848BF7FF9}" type="slidenum">
              <a:rPr lang="en-US"/>
              <a:pPr/>
              <a:t>6</a:t>
            </a:fld>
            <a:endParaRPr lang="en-US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Loan Terms and Structure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/>
              <a:t>Loan Terms and Repayment Schedule will be tailored to meet the needs of each borrower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Final term of the loan can not exceed useful life of the project or asset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Pre-payment provisions (call feature) of the loan will match the call feature of the bonds TPFA issues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TPFA Bonds are “Self-Supporting” – all costs and debt service will be paid from loan payments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endParaRPr lang="en-US"/>
          </a:p>
        </p:txBody>
      </p:sp>
    </p:spTree>
  </p:cSld>
  <p:clrMapOvr>
    <a:masterClrMapping/>
  </p:clrMapOvr>
  <p:transition advTm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3FC-EC3B-4945-B02E-B3FEDDB0411C}" type="slidenum">
              <a:rPr lang="en-US"/>
              <a:pPr/>
              <a:t>7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Interest Rate?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/>
              <a:t>Interest rate will be the market rate for State of Texas General Obligation Bonds on the date the bonds are sold</a:t>
            </a:r>
          </a:p>
          <a:p>
            <a:pPr>
              <a:buFont typeface="Wingdings" pitchFamily="2" charset="2"/>
              <a:buChar char="§"/>
            </a:pPr>
            <a:r>
              <a:rPr lang="en-US" b="1"/>
              <a:t>Recent Examples:</a:t>
            </a:r>
          </a:p>
          <a:p>
            <a:pPr>
              <a:buFont typeface="Wingdings" pitchFamily="2" charset="2"/>
              <a:buNone/>
            </a:pPr>
            <a:r>
              <a:rPr lang="en-US" sz="2000" b="1"/>
              <a:t>	</a:t>
            </a:r>
            <a:r>
              <a:rPr lang="en-US" b="1"/>
              <a:t>Tax-exempt : 4.333%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b="1"/>
              <a:t>	</a:t>
            </a:r>
            <a:r>
              <a:rPr lang="en-US" sz="2000" i="1"/>
              <a:t>(Feb. 7, 2007, 20 year; 12.54 year average life)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	Taxable: 5.921%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b="1"/>
              <a:t>	</a:t>
            </a:r>
            <a:r>
              <a:rPr lang="en-US" sz="2000" i="1"/>
              <a:t>(Feb. 22, 2007, 30 year;  20.3 year average life)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	AMT: 4.799%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b="1"/>
              <a:t>	</a:t>
            </a:r>
            <a:r>
              <a:rPr lang="en-US" sz="2000" i="1"/>
              <a:t>(Feb. 22, 2007, 30 year;  19.81 year average life)</a:t>
            </a:r>
          </a:p>
        </p:txBody>
      </p:sp>
    </p:spTree>
  </p:cSld>
  <p:clrMapOvr>
    <a:masterClrMapping/>
  </p:clrMapOvr>
  <p:transition advTm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437C-3ED3-454A-BFC5-26BDFF1C33BA}" type="slidenum">
              <a:rPr lang="en-US"/>
              <a:pPr/>
              <a:t>8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Use of the Facility may affect the  Interest Rate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300" b="1"/>
              <a:t>Taxable vs. Tax-exempt: Facilities with a substantial “non-governmental” or private business use </a:t>
            </a:r>
            <a:r>
              <a:rPr lang="en-US" sz="2300" b="1" u="sng"/>
              <a:t>or</a:t>
            </a:r>
            <a:r>
              <a:rPr lang="en-US" sz="2300" b="1"/>
              <a:t> guarantee may not qualify for tax-exempt interest rates.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800" b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300" b="1"/>
              <a:t>Under the tax code the federal government is NOT a a “governmental” entity that is eligible for tax-exempt bond use.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300" b="1"/>
              <a:t>Certain types of facilities, such as airports, qualify for tax-exempt financing but are subject to the Alternative Minimum Tax (AMT).</a:t>
            </a:r>
          </a:p>
        </p:txBody>
      </p:sp>
    </p:spTree>
  </p:cSld>
  <p:clrMapOvr>
    <a:masterClrMapping/>
  </p:clrMapOvr>
  <p:transition advTm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CD14-A112-4262-BF56-A54BD182D491}" type="slidenum">
              <a:rPr lang="en-US"/>
              <a:pPr/>
              <a:t>9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Legal Pledge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/>
              <a:t>Any lawful revenue source can be pledged to repay the loan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Will vary by type of borrower (City, Economic Development Authority, Port Authority)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Examples: Property Tax (General Obligation pledge); Enterprise Revenue System (Utility, Municipal Airport); Sales Tax</a:t>
            </a:r>
          </a:p>
          <a:p>
            <a:pPr>
              <a:buFont typeface="Wingdings" pitchFamily="2" charset="2"/>
              <a:buChar char="§"/>
            </a:pPr>
            <a:endParaRPr lang="en-US" sz="800" b="1"/>
          </a:p>
          <a:p>
            <a:pPr>
              <a:buFont typeface="Wingdings" pitchFamily="2" charset="2"/>
              <a:buChar char="§"/>
            </a:pPr>
            <a:r>
              <a:rPr lang="en-US" b="1"/>
              <a:t>Please consult your legal counsel</a:t>
            </a:r>
          </a:p>
        </p:txBody>
      </p:sp>
    </p:spTree>
  </p:cSld>
  <p:clrMapOvr>
    <a:masterClrMapping/>
  </p:clrMapOvr>
  <p:transition advTm="0"/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Britannic Bold"/>
        <a:ea typeface=""/>
        <a:cs typeface=""/>
      </a:majorFont>
      <a:minorFont>
        <a:latin typeface="Alask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1063</Words>
  <PresentationFormat>On-screen Show (4:3)</PresentationFormat>
  <Paragraphs>230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LinksUpToDate>false</LinksUpToDate>
  <SharedDoc>false</SharedDoc>
  <HyperlinksChanged>false</HyperlinksChanged>
</Properties>
</file>